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7" r:id="rId3"/>
    <p:sldId id="265" r:id="rId4"/>
    <p:sldId id="268" r:id="rId5"/>
    <p:sldId id="269" r:id="rId6"/>
    <p:sldId id="271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1541-E4BE-481A-9F32-71D6005B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b="1" dirty="0"/>
              <a:t>Tomando impulso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44B97A-BB97-4AC6-8E86-391CAC8D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87" y="2875287"/>
            <a:ext cx="3967235" cy="212896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A660B5-7709-4D09-AA95-C9D154F4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525" y="2702698"/>
            <a:ext cx="4261329" cy="30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7481A2-1A40-4BC0-832F-B5B2E6A24F4E}"/>
              </a:ext>
            </a:extLst>
          </p:cNvPr>
          <p:cNvSpPr txBox="1"/>
          <p:nvPr/>
        </p:nvSpPr>
        <p:spPr>
          <a:xfrm>
            <a:off x="1403252" y="2059634"/>
            <a:ext cx="10033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Ouvidoria</a:t>
            </a:r>
            <a:r>
              <a:rPr lang="pt-BR" sz="3600" dirty="0">
                <a:solidFill>
                  <a:srgbClr val="002060"/>
                </a:solidFill>
              </a:rPr>
              <a:t> na Saúde</a:t>
            </a:r>
          </a:p>
          <a:p>
            <a:r>
              <a:rPr lang="pt-BR" sz="3600" b="1" dirty="0">
                <a:solidFill>
                  <a:srgbClr val="002060"/>
                </a:solidFill>
              </a:rPr>
              <a:t>NGI - </a:t>
            </a:r>
            <a:r>
              <a:rPr lang="pt-BR" sz="3600" dirty="0">
                <a:solidFill>
                  <a:srgbClr val="002060"/>
                </a:solidFill>
              </a:rPr>
              <a:t>Núcleo de Gestão da Informação</a:t>
            </a:r>
          </a:p>
          <a:p>
            <a:r>
              <a:rPr lang="pt-BR" sz="3600" b="1" dirty="0">
                <a:solidFill>
                  <a:srgbClr val="002060"/>
                </a:solidFill>
              </a:rPr>
              <a:t>Site</a:t>
            </a:r>
            <a:r>
              <a:rPr lang="pt-BR" sz="3600" dirty="0">
                <a:solidFill>
                  <a:srgbClr val="002060"/>
                </a:solidFill>
              </a:rPr>
              <a:t>: saude.assis.sp.gov.br</a:t>
            </a:r>
          </a:p>
          <a:p>
            <a:r>
              <a:rPr lang="pt-BR" sz="3600" b="1" dirty="0">
                <a:solidFill>
                  <a:srgbClr val="002060"/>
                </a:solidFill>
              </a:rPr>
              <a:t>Transparência</a:t>
            </a:r>
            <a:r>
              <a:rPr lang="pt-BR" sz="2400" dirty="0">
                <a:solidFill>
                  <a:srgbClr val="002060"/>
                </a:solidFill>
              </a:rPr>
              <a:t>: prestadores de serviços, assistência farmacêutica.</a:t>
            </a:r>
            <a:endParaRPr lang="pt-BR" sz="3600" dirty="0">
              <a:solidFill>
                <a:srgbClr val="002060"/>
              </a:solidFill>
            </a:endParaRPr>
          </a:p>
          <a:p>
            <a:r>
              <a:rPr lang="pt-BR" sz="3600" b="1" dirty="0">
                <a:solidFill>
                  <a:srgbClr val="002060"/>
                </a:solidFill>
              </a:rPr>
              <a:t>Casa de Apoio </a:t>
            </a:r>
            <a:r>
              <a:rPr lang="pt-BR" sz="3600" dirty="0">
                <a:solidFill>
                  <a:srgbClr val="002060"/>
                </a:solidFill>
              </a:rPr>
              <a:t>em Jaú</a:t>
            </a:r>
          </a:p>
          <a:p>
            <a:r>
              <a:rPr lang="pt-BR" sz="3600" dirty="0">
                <a:solidFill>
                  <a:srgbClr val="002060"/>
                </a:solidFill>
              </a:rPr>
              <a:t>Manutenção predial no </a:t>
            </a:r>
            <a:r>
              <a:rPr lang="pt-BR" sz="3600" b="1" dirty="0">
                <a:solidFill>
                  <a:srgbClr val="002060"/>
                </a:solidFill>
              </a:rPr>
              <a:t>CEA</a:t>
            </a:r>
          </a:p>
          <a:p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84CCF76-646D-49EF-9754-E9327357B514}"/>
              </a:ext>
            </a:extLst>
          </p:cNvPr>
          <p:cNvSpPr/>
          <p:nvPr/>
        </p:nvSpPr>
        <p:spPr>
          <a:xfrm>
            <a:off x="755374" y="2173357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BB25302-53E8-4F00-8FBB-06816716157D}"/>
              </a:ext>
            </a:extLst>
          </p:cNvPr>
          <p:cNvSpPr/>
          <p:nvPr/>
        </p:nvSpPr>
        <p:spPr>
          <a:xfrm>
            <a:off x="755373" y="2759381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730FC20-8C33-4E7F-9A61-E072AB9D27E3}"/>
              </a:ext>
            </a:extLst>
          </p:cNvPr>
          <p:cNvSpPr txBox="1">
            <a:spLocks/>
          </p:cNvSpPr>
          <p:nvPr/>
        </p:nvSpPr>
        <p:spPr>
          <a:xfrm>
            <a:off x="1403252" y="90391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gestão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B9F7B03-C117-429D-BC7C-B623535B8F84}"/>
              </a:ext>
            </a:extLst>
          </p:cNvPr>
          <p:cNvSpPr/>
          <p:nvPr/>
        </p:nvSpPr>
        <p:spPr>
          <a:xfrm>
            <a:off x="755373" y="3345405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B90F115-A3EB-4694-B241-76AA2A3B9F03}"/>
              </a:ext>
            </a:extLst>
          </p:cNvPr>
          <p:cNvSpPr/>
          <p:nvPr/>
        </p:nvSpPr>
        <p:spPr>
          <a:xfrm>
            <a:off x="755373" y="3892393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30B761B1-3187-47DE-A27B-CA15365DE54D}"/>
              </a:ext>
            </a:extLst>
          </p:cNvPr>
          <p:cNvSpPr/>
          <p:nvPr/>
        </p:nvSpPr>
        <p:spPr>
          <a:xfrm>
            <a:off x="781138" y="4465883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72BCBFD8-0C5A-4901-8762-7342664C95C7}"/>
              </a:ext>
            </a:extLst>
          </p:cNvPr>
          <p:cNvSpPr/>
          <p:nvPr/>
        </p:nvSpPr>
        <p:spPr>
          <a:xfrm>
            <a:off x="781138" y="5039278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21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7481A2-1A40-4BC0-832F-B5B2E6A24F4E}"/>
              </a:ext>
            </a:extLst>
          </p:cNvPr>
          <p:cNvSpPr txBox="1"/>
          <p:nvPr/>
        </p:nvSpPr>
        <p:spPr>
          <a:xfrm>
            <a:off x="1403252" y="2059634"/>
            <a:ext cx="10033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Contratações</a:t>
            </a:r>
            <a:r>
              <a:rPr lang="pt-BR" sz="3600" dirty="0">
                <a:solidFill>
                  <a:srgbClr val="002060"/>
                </a:solidFill>
              </a:rPr>
              <a:t>: 28</a:t>
            </a:r>
          </a:p>
          <a:p>
            <a:r>
              <a:rPr lang="pt-BR" sz="3600" b="1" dirty="0">
                <a:solidFill>
                  <a:srgbClr val="002060"/>
                </a:solidFill>
              </a:rPr>
              <a:t>Fortalecimento da Atenção Básica / Primária</a:t>
            </a:r>
          </a:p>
          <a:p>
            <a:r>
              <a:rPr lang="pt-BR" sz="3600" b="1" dirty="0">
                <a:solidFill>
                  <a:srgbClr val="002060"/>
                </a:solidFill>
              </a:rPr>
              <a:t>Implementação do </a:t>
            </a:r>
            <a:r>
              <a:rPr lang="pt-BR" sz="3600" b="1" i="1" dirty="0">
                <a:solidFill>
                  <a:srgbClr val="002060"/>
                </a:solidFill>
              </a:rPr>
              <a:t>PMAQ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84CCF76-646D-49EF-9754-E9327357B514}"/>
              </a:ext>
            </a:extLst>
          </p:cNvPr>
          <p:cNvSpPr/>
          <p:nvPr/>
        </p:nvSpPr>
        <p:spPr>
          <a:xfrm>
            <a:off x="755374" y="2173357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BB25302-53E8-4F00-8FBB-06816716157D}"/>
              </a:ext>
            </a:extLst>
          </p:cNvPr>
          <p:cNvSpPr/>
          <p:nvPr/>
        </p:nvSpPr>
        <p:spPr>
          <a:xfrm>
            <a:off x="755373" y="2759381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730FC20-8C33-4E7F-9A61-E072AB9D27E3}"/>
              </a:ext>
            </a:extLst>
          </p:cNvPr>
          <p:cNvSpPr txBox="1">
            <a:spLocks/>
          </p:cNvSpPr>
          <p:nvPr/>
        </p:nvSpPr>
        <p:spPr>
          <a:xfrm>
            <a:off x="1403252" y="82439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Recursos humanos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96034775-1DF6-4ADA-A3FE-D602E53CC94C}"/>
              </a:ext>
            </a:extLst>
          </p:cNvPr>
          <p:cNvSpPr/>
          <p:nvPr/>
        </p:nvSpPr>
        <p:spPr>
          <a:xfrm>
            <a:off x="755373" y="3361586"/>
            <a:ext cx="384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7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lique para acessar">
            <a:extLst>
              <a:ext uri="{FF2B5EF4-FFF2-40B4-BE49-F238E27FC236}">
                <a16:creationId xmlns:a16="http://schemas.microsoft.com/office/drawing/2014/main" id="{45D603C7-9075-46B3-AA8B-784E4C6C5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8"/>
          <a:stretch/>
        </p:blipFill>
        <p:spPr bwMode="auto">
          <a:xfrm>
            <a:off x="7637942" y="160060"/>
            <a:ext cx="3368585" cy="14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EE86576-B3A5-4D86-ADD7-5074A687FF19}"/>
              </a:ext>
            </a:extLst>
          </p:cNvPr>
          <p:cNvSpPr txBox="1"/>
          <p:nvPr/>
        </p:nvSpPr>
        <p:spPr>
          <a:xfrm>
            <a:off x="1403252" y="2059634"/>
            <a:ext cx="964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OBJETIVOS</a:t>
            </a:r>
            <a:r>
              <a:rPr lang="pt-BR" sz="3200" dirty="0"/>
              <a:t>: </a:t>
            </a:r>
          </a:p>
          <a:p>
            <a:pPr marL="457200" indent="-457200">
              <a:buFontTx/>
              <a:buChar char="-"/>
            </a:pPr>
            <a:r>
              <a:rPr lang="pt-BR" sz="3200" b="1" i="1" dirty="0"/>
              <a:t>agilizar</a:t>
            </a:r>
            <a:r>
              <a:rPr lang="pt-BR" sz="3200" dirty="0"/>
              <a:t> a rotina das Unidades;</a:t>
            </a:r>
          </a:p>
          <a:p>
            <a:pPr marL="457200" indent="-457200">
              <a:buFontTx/>
              <a:buChar char="-"/>
            </a:pPr>
            <a:r>
              <a:rPr lang="pt-BR" sz="3200" b="1" i="1" dirty="0"/>
              <a:t>permitir</a:t>
            </a:r>
            <a:r>
              <a:rPr lang="pt-BR" sz="3200" dirty="0"/>
              <a:t> a transparência da </a:t>
            </a:r>
            <a:r>
              <a:rPr lang="pt-BR" sz="3200" b="1" dirty="0"/>
              <a:t>fila de espera.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B83C1C-0E57-4E2D-969E-4230CFE538C4}"/>
              </a:ext>
            </a:extLst>
          </p:cNvPr>
          <p:cNvSpPr txBox="1"/>
          <p:nvPr/>
        </p:nvSpPr>
        <p:spPr>
          <a:xfrm>
            <a:off x="1403251" y="3934771"/>
            <a:ext cx="964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PREVISÃO:</a:t>
            </a:r>
          </a:p>
          <a:p>
            <a:r>
              <a:rPr lang="pt-BR" sz="3200" b="1" i="1" dirty="0"/>
              <a:t>Setembro</a:t>
            </a:r>
            <a:r>
              <a:rPr lang="pt-BR" sz="3200" i="1" dirty="0"/>
              <a:t>/2019 </a:t>
            </a:r>
            <a:r>
              <a:rPr lang="pt-BR" sz="3200" i="1" dirty="0">
                <a:sym typeface="Wingdings" panose="05000000000000000000" pitchFamily="2" charset="2"/>
              </a:rPr>
              <a:t> Transparência Total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1" name="Imagem 10" descr="Uma imagem contendo tênis, ao ar livre, bola&#10;&#10;Descrição gerada automaticamente">
            <a:extLst>
              <a:ext uri="{FF2B5EF4-FFF2-40B4-BE49-F238E27FC236}">
                <a16:creationId xmlns:a16="http://schemas.microsoft.com/office/drawing/2014/main" id="{E6315490-0E54-4323-AFE8-1ECEBCC7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15" y="162697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730FC20-8C33-4E7F-9A61-E072AB9D27E3}"/>
              </a:ext>
            </a:extLst>
          </p:cNvPr>
          <p:cNvSpPr txBox="1">
            <a:spLocks/>
          </p:cNvSpPr>
          <p:nvPr/>
        </p:nvSpPr>
        <p:spPr>
          <a:xfrm>
            <a:off x="1403252" y="90391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consolidação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BED1B1-F549-4F8D-B111-8F1DE3CF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33" y="251102"/>
            <a:ext cx="2244016" cy="14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0.wp.com/www.dsvc.com.br/wp-content/uploads/2018/07/esus_pec.png?fit=650%2C384">
            <a:extLst>
              <a:ext uri="{FF2B5EF4-FFF2-40B4-BE49-F238E27FC236}">
                <a16:creationId xmlns:a16="http://schemas.microsoft.com/office/drawing/2014/main" id="{BC697277-AD23-4D12-9209-1852D03D8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8" y="1953146"/>
            <a:ext cx="7266643" cy="42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9F69AD-C72A-4716-A3BE-301AE6712CB5}"/>
              </a:ext>
            </a:extLst>
          </p:cNvPr>
          <p:cNvSpPr txBox="1"/>
          <p:nvPr/>
        </p:nvSpPr>
        <p:spPr>
          <a:xfrm>
            <a:off x="7673382" y="2613575"/>
            <a:ext cx="3751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Atenção Básica: </a:t>
            </a:r>
            <a:r>
              <a:rPr lang="pt-BR" sz="3200" b="1" dirty="0">
                <a:solidFill>
                  <a:srgbClr val="FF0000"/>
                </a:solidFill>
              </a:rPr>
              <a:t>100%</a:t>
            </a:r>
          </a:p>
          <a:p>
            <a:pPr algn="ctr"/>
            <a:endParaRPr lang="pt-BR" sz="3200" b="1" dirty="0">
              <a:solidFill>
                <a:srgbClr val="002060"/>
              </a:solidFill>
            </a:endParaRP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Breve: </a:t>
            </a:r>
            <a:r>
              <a:rPr lang="pt-BR" sz="3200" b="1" dirty="0">
                <a:solidFill>
                  <a:srgbClr val="FF0000"/>
                </a:solidFill>
              </a:rPr>
              <a:t>CEA</a:t>
            </a:r>
            <a:endParaRPr lang="pt-BR" sz="3200" dirty="0">
              <a:solidFill>
                <a:srgbClr val="FF0000"/>
              </a:solidFill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1709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730FC20-8C33-4E7F-9A61-E072AB9D27E3}"/>
              </a:ext>
            </a:extLst>
          </p:cNvPr>
          <p:cNvSpPr txBox="1">
            <a:spLocks/>
          </p:cNvSpPr>
          <p:nvPr/>
        </p:nvSpPr>
        <p:spPr>
          <a:xfrm>
            <a:off x="9119038" y="678518"/>
            <a:ext cx="202906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Breve! </a:t>
            </a:r>
          </a:p>
        </p:txBody>
      </p:sp>
      <p:pic>
        <p:nvPicPr>
          <p:cNvPr id="2050" name="Picture 2" descr="https://image.winudf.com/v2/image/YnIuZ292LnNhdWRlLmFjc19zY3JlZW5fMl8xNTM2MzQzMDA0XzA5Mg/screen-2.jpg?h=355&amp;fakeurl=1&amp;type=.jpg">
            <a:extLst>
              <a:ext uri="{FF2B5EF4-FFF2-40B4-BE49-F238E27FC236}">
                <a16:creationId xmlns:a16="http://schemas.microsoft.com/office/drawing/2014/main" id="{0002B329-9BE6-4B04-B481-BE05E9CA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9" y="2046524"/>
            <a:ext cx="5608689" cy="35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bru2-1.cdninstagram.com/vp/5ef54f9fda6902e4c2b127869dfed8ec/5D828A07/t51.2885-15/e35/s320x320/59824058_118089182736586_1280058000626497461_n.jpg?_nc_ht=scontent-bru2-1.cdninstagram.com&amp;ig_cache_key=MjA0ODg2MzU4MDc5NDg1MDE5Mw%3D%3D.2">
            <a:extLst>
              <a:ext uri="{FF2B5EF4-FFF2-40B4-BE49-F238E27FC236}">
                <a16:creationId xmlns:a16="http://schemas.microsoft.com/office/drawing/2014/main" id="{0503619A-84DC-4B0B-9DE7-29EFC6B7B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5"/>
          <a:stretch/>
        </p:blipFill>
        <p:spPr bwMode="auto">
          <a:xfrm>
            <a:off x="1456260" y="2046524"/>
            <a:ext cx="3994586" cy="35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encrypted-tbn0.gstatic.com/images?q=tbn:ANd9GcRoz8tGDM1hhCbaEVGKXVCVmihkmtd1ZLy3Y4KorGSRywXsK3i4jg">
            <a:extLst>
              <a:ext uri="{FF2B5EF4-FFF2-40B4-BE49-F238E27FC236}">
                <a16:creationId xmlns:a16="http://schemas.microsoft.com/office/drawing/2014/main" id="{3EBF1D49-BF97-4931-8667-877C7AAC98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8" descr="https://encrypted-tbn0.gstatic.com/images?q=tbn:ANd9GcRoz8tGDM1hhCbaEVGKXVCVmihkmtd1ZLy3Y4KorGSRywXsK3i4jg">
            <a:extLst>
              <a:ext uri="{FF2B5EF4-FFF2-40B4-BE49-F238E27FC236}">
                <a16:creationId xmlns:a16="http://schemas.microsoft.com/office/drawing/2014/main" id="{92C38653-3D24-4084-8E26-1F47F4CF4B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Uma imagem contendo tênis, ao ar livre, bola&#10;&#10;Descrição gerada automaticamente">
            <a:extLst>
              <a:ext uri="{FF2B5EF4-FFF2-40B4-BE49-F238E27FC236}">
                <a16:creationId xmlns:a16="http://schemas.microsoft.com/office/drawing/2014/main" id="{17AFFB35-D48F-46DB-994A-F0D91C72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008" y="279953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9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secretaria municipal da saÃºde assis">
            <a:extLst>
              <a:ext uri="{FF2B5EF4-FFF2-40B4-BE49-F238E27FC236}">
                <a16:creationId xmlns:a16="http://schemas.microsoft.com/office/drawing/2014/main" id="{27CB0946-ED3D-4EC1-936E-CF732AD7A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12029"/>
          <a:stretch/>
        </p:blipFill>
        <p:spPr bwMode="auto">
          <a:xfrm>
            <a:off x="3699326" y="2159106"/>
            <a:ext cx="7355528" cy="36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91EFA07-9AF9-4032-85D5-AB744343FD02}"/>
              </a:ext>
            </a:extLst>
          </p:cNvPr>
          <p:cNvSpPr/>
          <p:nvPr/>
        </p:nvSpPr>
        <p:spPr>
          <a:xfrm>
            <a:off x="1455498" y="2159106"/>
            <a:ext cx="3240268" cy="25397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</a:p>
          <a:p>
            <a:pPr algn="ctr"/>
            <a:r>
              <a:rPr lang="pt-BR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Serviço de Atendimento ao Usuário</a:t>
            </a:r>
          </a:p>
          <a:p>
            <a:pPr algn="ctr"/>
            <a:endParaRPr lang="pt-BR" dirty="0"/>
          </a:p>
        </p:txBody>
      </p:sp>
      <p:pic>
        <p:nvPicPr>
          <p:cNvPr id="7" name="Imagem 6" descr="Uma imagem contendo tênis, ao ar livre, bola&#10;&#10;Descrição gerada automaticamente">
            <a:extLst>
              <a:ext uri="{FF2B5EF4-FFF2-40B4-BE49-F238E27FC236}">
                <a16:creationId xmlns:a16="http://schemas.microsoft.com/office/drawing/2014/main" id="{697DF884-B87F-469F-B85E-2722E437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08" y="279953"/>
            <a:ext cx="3162300" cy="14478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61D7FE9-24E7-40A8-93D2-9539CC23B11E}"/>
              </a:ext>
            </a:extLst>
          </p:cNvPr>
          <p:cNvSpPr txBox="1">
            <a:spLocks/>
          </p:cNvSpPr>
          <p:nvPr/>
        </p:nvSpPr>
        <p:spPr>
          <a:xfrm>
            <a:off x="9119038" y="678518"/>
            <a:ext cx="202906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Breve! </a:t>
            </a:r>
          </a:p>
        </p:txBody>
      </p:sp>
    </p:spTree>
    <p:extLst>
      <p:ext uri="{BB962C8B-B14F-4D97-AF65-F5344CB8AC3E}">
        <p14:creationId xmlns:p14="http://schemas.microsoft.com/office/powerpoint/2010/main" val="287284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FED6B-6A87-4CBC-95FC-2B6026BB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02 de Julho - INAUGURAÇÃO</a:t>
            </a:r>
          </a:p>
        </p:txBody>
      </p:sp>
      <p:pic>
        <p:nvPicPr>
          <p:cNvPr id="9" name="Imagem 8" descr="Uma imagem contendo ao ar livre, edifício, estrada, céu&#10;&#10;Descrição gerada automaticamente">
            <a:extLst>
              <a:ext uri="{FF2B5EF4-FFF2-40B4-BE49-F238E27FC236}">
                <a16:creationId xmlns:a16="http://schemas.microsoft.com/office/drawing/2014/main" id="{C243F762-3E66-40E6-BEDB-FC14C9EAF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2" t="14769" r="27664" b="29231"/>
          <a:stretch/>
        </p:blipFill>
        <p:spPr>
          <a:xfrm>
            <a:off x="1986155" y="1946518"/>
            <a:ext cx="2360766" cy="4079045"/>
          </a:xfrm>
          <a:prstGeom prst="rect">
            <a:avLst/>
          </a:prstGeom>
        </p:spPr>
      </p:pic>
      <p:pic>
        <p:nvPicPr>
          <p:cNvPr id="11" name="Imagem 10" descr="Uma imagem contendo interior, parede, chão, banheiro&#10;&#10;Descrição gerada automaticamente">
            <a:extLst>
              <a:ext uri="{FF2B5EF4-FFF2-40B4-BE49-F238E27FC236}">
                <a16:creationId xmlns:a16="http://schemas.microsoft.com/office/drawing/2014/main" id="{21ED9013-CF18-41B0-AA01-1EF075333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97" y="1946519"/>
            <a:ext cx="5441589" cy="40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971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Galeria</vt:lpstr>
      <vt:lpstr>Tomando impulso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02 de Julho - INAUGURAÇÃO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Romagnoli</dc:creator>
  <cp:lastModifiedBy>Adriano Romagnoli</cp:lastModifiedBy>
  <cp:revision>84</cp:revision>
  <dcterms:created xsi:type="dcterms:W3CDTF">2019-05-28T11:01:31Z</dcterms:created>
  <dcterms:modified xsi:type="dcterms:W3CDTF">2019-06-19T10:52:00Z</dcterms:modified>
</cp:coreProperties>
</file>