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81" r:id="rId3"/>
    <p:sldId id="258" r:id="rId4"/>
    <p:sldId id="430" r:id="rId5"/>
    <p:sldId id="431" r:id="rId6"/>
    <p:sldId id="432" r:id="rId7"/>
    <p:sldId id="433" r:id="rId8"/>
    <p:sldId id="262" r:id="rId9"/>
    <p:sldId id="324" r:id="rId10"/>
    <p:sldId id="327" r:id="rId11"/>
    <p:sldId id="311" r:id="rId12"/>
    <p:sldId id="264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313" r:id="rId22"/>
    <p:sldId id="316" r:id="rId23"/>
    <p:sldId id="314" r:id="rId24"/>
    <p:sldId id="315" r:id="rId25"/>
    <p:sldId id="283" r:id="rId26"/>
    <p:sldId id="419" r:id="rId27"/>
    <p:sldId id="420" r:id="rId28"/>
    <p:sldId id="421" r:id="rId29"/>
    <p:sldId id="422" r:id="rId30"/>
    <p:sldId id="286" r:id="rId31"/>
    <p:sldId id="458" r:id="rId32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104" y="354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DEBORA~1\AppData\Local\Temp\wps.Hp4352\Planilha_do_Microsoft_Excel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\\sv-fileserver\GRP-CaptacaoeProjetos\Presta&#231;&#245;es%20de%20contas%20-%20TODAS\contratualiza&#231;&#227;o\2019\mai%20e%20jun\faturamento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6"/>
  <c:chart>
    <c:title>
      <c:tx>
        <c:rich>
          <a:bodyPr rot="0" spcFirstLastPara="0" vertOverflow="ellipsis" vert="horz" wrap="square" anchor="ctr" anchorCtr="1"/>
          <a:lstStyle/>
          <a:p>
            <a:pPr>
              <a:defRPr lang="pt-BR"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Exames Realizados</a:t>
            </a:r>
          </a:p>
          <a:p>
            <a:pPr>
              <a:defRPr lang="pt-BR"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lang="pt-BR"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6371358267716503"/>
          <c:y val="7.1875000000000008E-2"/>
        </c:manualLayout>
      </c:layout>
    </c:title>
    <c:plotArea>
      <c:layout>
        <c:manualLayout>
          <c:layoutTarget val="inner"/>
          <c:xMode val="edge"/>
          <c:yMode val="edge"/>
          <c:x val="2.2916666666666707E-2"/>
          <c:y val="0.35429872047244104"/>
          <c:w val="0.91458333333333297"/>
          <c:h val="0.47695127952755906"/>
        </c:manualLayout>
      </c:layout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Maio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/>
              <c:dLblPos val="outEnd"/>
              <c:showVal val="1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pt-BR"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Plan1!$A$2</c:f>
              <c:strCache>
                <c:ptCount val="1"/>
                <c:pt idx="0">
                  <c:v>N° de exames Raio X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1850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Junho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pt-BR"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dLblPos val="outEnd"/>
            <c:showVal val="1"/>
            <c:separator>
</c:separator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Plan1!$A$2</c:f>
              <c:strCache>
                <c:ptCount val="1"/>
                <c:pt idx="0">
                  <c:v>N° de exames Raio X</c:v>
                </c:pt>
              </c:strCache>
            </c:strRef>
          </c:cat>
          <c:val>
            <c:numRef>
              <c:f>Plan1!$C$2</c:f>
              <c:numCache>
                <c:formatCode>General</c:formatCode>
                <c:ptCount val="1"/>
                <c:pt idx="0">
                  <c:v>1547</c:v>
                </c:pt>
              </c:numCache>
            </c:numRef>
          </c:val>
        </c:ser>
        <c:dLbls>
          <c:showVal val="1"/>
        </c:dLbls>
        <c:overlap val="-25"/>
        <c:axId val="82730368"/>
        <c:axId val="82736256"/>
      </c:barChart>
      <c:catAx>
        <c:axId val="82730368"/>
        <c:scaling>
          <c:orientation val="minMax"/>
        </c:scaling>
        <c:delete val="1"/>
        <c:axPos val="b"/>
        <c:majorTickMark val="none"/>
        <c:tickLblPos val="nextTo"/>
        <c:crossAx val="82736256"/>
        <c:crosses val="autoZero"/>
        <c:auto val="1"/>
        <c:lblAlgn val="ctr"/>
        <c:lblOffset val="100"/>
      </c:catAx>
      <c:valAx>
        <c:axId val="8273625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827303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3142109580052503"/>
          <c:y val="0.23025000000000001"/>
          <c:w val="0.53299097769028914"/>
          <c:h val="8.0423720472441035E-2"/>
        </c:manualLayout>
      </c:layout>
      <c:txPr>
        <a:bodyPr rot="0" spcFirstLastPara="0" vertOverflow="ellipsis" vert="horz" wrap="square" anchor="ctr" anchorCtr="1"/>
        <a:lstStyle/>
        <a:p>
          <a:pPr>
            <a:defRPr lang="pt-BR"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</c:chart>
  <c:txPr>
    <a:bodyPr/>
    <a:lstStyle/>
    <a:p>
      <a:pPr>
        <a:defRPr lang="pt-BR"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9626844886959807"/>
          <c:y val="0.16628121233249807"/>
          <c:w val="0.72778220721086806"/>
          <c:h val="0.7263395733150011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pt-BR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Planilha2!$L$10:$M$10</c:f>
              <c:strCache>
                <c:ptCount val="2"/>
                <c:pt idx="0">
                  <c:v>MAIO</c:v>
                </c:pt>
                <c:pt idx="1">
                  <c:v>JUNHO</c:v>
                </c:pt>
              </c:strCache>
            </c:strRef>
          </c:cat>
          <c:val>
            <c:numRef>
              <c:f>Planilha2!$L$11:$M$11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</c:ser>
        <c:dLbls>
          <c:showVal val="1"/>
        </c:dLbls>
        <c:gapWidth val="439"/>
        <c:overlap val="53"/>
        <c:axId val="12057216"/>
        <c:axId val="69706112"/>
      </c:barChart>
      <c:catAx>
        <c:axId val="12057216"/>
        <c:scaling>
          <c:orientation val="minMax"/>
        </c:scaling>
        <c:axPos val="b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pt-BR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706112"/>
        <c:crossesAt val="0"/>
        <c:auto val="1"/>
        <c:lblAlgn val="ctr"/>
        <c:lblOffset val="100"/>
      </c:catAx>
      <c:valAx>
        <c:axId val="69706112"/>
        <c:scaling>
          <c:orientation val="minMax"/>
        </c:scaling>
        <c:delete val="1"/>
        <c:axPos val="l"/>
        <c:numFmt formatCode="General" sourceLinked="0"/>
        <c:tickLblPos val="nextTo"/>
        <c:crossAx val="12057216"/>
        <c:crosses val="autoZero"/>
        <c:crossBetween val="between"/>
        <c:majorUnit val="9"/>
        <c:minorUnit val="1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 rot="-180000" anchor="ctr" anchorCtr="0"/>
    <a:lstStyle/>
    <a:p>
      <a:pPr>
        <a:defRPr lang="pt-BR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pt-BR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b="1"/>
              <a:t>Reclamações x Devolutivas</a:t>
            </a:r>
          </a:p>
        </c:rich>
      </c:tx>
      <c:layout>
        <c:manualLayout>
          <c:xMode val="edge"/>
          <c:yMode val="edge"/>
          <c:x val="0.28368055555555605"/>
          <c:y val="2.7777777777777807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1265474552957407E-3"/>
          <c:y val="0.16382367843269699"/>
          <c:w val="0.93892709766162308"/>
          <c:h val="0.68353318696166177"/>
        </c:manualLayout>
      </c:layout>
      <c:barChart>
        <c:barDir val="col"/>
        <c:grouping val="clustered"/>
        <c:ser>
          <c:idx val="0"/>
          <c:order val="0"/>
          <c:tx>
            <c:strRef>
              <c:f>[faturamento.xls]Planilha38!$D$4</c:f>
              <c:strCache>
                <c:ptCount val="1"/>
                <c:pt idx="0">
                  <c:v>Reclamações</c:v>
                </c:pt>
              </c:strCache>
            </c:strRef>
          </c:tx>
          <c:spPr>
            <a:solidFill>
              <a:schemeClr val="accent1">
                <a:tint val="76667"/>
              </a:schemeClr>
            </a:solidFill>
            <a:ln>
              <a:noFill/>
            </a:ln>
            <a:effectLst/>
          </c:spPr>
          <c:dPt>
            <c:idx val="1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pt-BR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[faturamento.xls]Planilha38!$E$3:$F$3</c:f>
              <c:strCache>
                <c:ptCount val="2"/>
                <c:pt idx="0">
                  <c:v>Maio</c:v>
                </c:pt>
                <c:pt idx="1">
                  <c:v>Junho</c:v>
                </c:pt>
              </c:strCache>
            </c:strRef>
          </c:cat>
          <c:val>
            <c:numRef>
              <c:f>[faturamento.xls]Planilha38!$E$4:$F$4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[faturamento.xls]Planilha38!$D$5</c:f>
              <c:strCache>
                <c:ptCount val="1"/>
                <c:pt idx="0">
                  <c:v>Devolutivas</c:v>
                </c:pt>
              </c:strCache>
            </c:strRef>
          </c:tx>
          <c:spPr>
            <a:solidFill>
              <a:schemeClr val="accent1">
                <a:shade val="76667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pt-BR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[faturamento.xls]Planilha38!$E$3:$F$3</c:f>
              <c:strCache>
                <c:ptCount val="2"/>
                <c:pt idx="0">
                  <c:v>Maio</c:v>
                </c:pt>
                <c:pt idx="1">
                  <c:v>Junho</c:v>
                </c:pt>
              </c:strCache>
            </c:strRef>
          </c:cat>
          <c:val>
            <c:numRef>
              <c:f>[faturamento.xls]Planilha38!$E$5:$F$5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dLbls>
          <c:showVal val="1"/>
        </c:dLbls>
        <c:gapWidth val="219"/>
        <c:overlap val="-27"/>
        <c:axId val="73132672"/>
        <c:axId val="73389952"/>
      </c:barChart>
      <c:catAx>
        <c:axId val="73132672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pt-BR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389952"/>
        <c:crosses val="autoZero"/>
        <c:auto val="1"/>
        <c:lblAlgn val="ctr"/>
        <c:lblOffset val="100"/>
      </c:catAx>
      <c:valAx>
        <c:axId val="7338995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313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pt-BR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pt-BR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pt-BR"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pt-BR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0" vertOverflow="ellipsis" vert="horz" wrap="square" anchor="ctr" anchorCtr="1"/>
          <a:lstStyle/>
          <a:p>
            <a:pPr>
              <a:defRPr lang="pt-BR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Taxa de Ocupação em %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'Modelo 3'!$C$6</c:f>
              <c:strCache>
                <c:ptCount val="1"/>
                <c:pt idx="0">
                  <c:v>Maio</c:v>
                </c:pt>
              </c:strCache>
            </c:strRef>
          </c:tx>
          <c:spPr>
            <a:solidFill>
              <a:srgbClr val="296085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pt-BR"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'Modelo 3'!$B$7:$B$11</c:f>
              <c:strCache>
                <c:ptCount val="5"/>
                <c:pt idx="0">
                  <c:v>Enf Cirurgica</c:v>
                </c:pt>
                <c:pt idx="1">
                  <c:v>Enf Clinica</c:v>
                </c:pt>
                <c:pt idx="2">
                  <c:v>Maternidade</c:v>
                </c:pt>
                <c:pt idx="3">
                  <c:v>Pediatria</c:v>
                </c:pt>
                <c:pt idx="4">
                  <c:v>UTI</c:v>
                </c:pt>
              </c:strCache>
            </c:strRef>
          </c:cat>
          <c:val>
            <c:numRef>
              <c:f>'Modelo 3'!$C$7:$C$11</c:f>
              <c:numCache>
                <c:formatCode>0</c:formatCode>
                <c:ptCount val="5"/>
                <c:pt idx="0">
                  <c:v>43</c:v>
                </c:pt>
                <c:pt idx="1">
                  <c:v>72</c:v>
                </c:pt>
                <c:pt idx="2">
                  <c:v>36</c:v>
                </c:pt>
                <c:pt idx="3">
                  <c:v>66</c:v>
                </c:pt>
                <c:pt idx="4">
                  <c:v>59</c:v>
                </c:pt>
              </c:numCache>
            </c:numRef>
          </c:val>
        </c:ser>
        <c:ser>
          <c:idx val="1"/>
          <c:order val="1"/>
          <c:tx>
            <c:strRef>
              <c:f>'Modelo 3'!$D$6</c:f>
              <c:strCache>
                <c:ptCount val="1"/>
                <c:pt idx="0">
                  <c:v>Junho</c:v>
                </c:pt>
              </c:strCache>
            </c:strRef>
          </c:tx>
          <c:spPr>
            <a:solidFill>
              <a:srgbClr val="AFFFD7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pt-BR"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'Modelo 3'!$B$7:$B$11</c:f>
              <c:strCache>
                <c:ptCount val="5"/>
                <c:pt idx="0">
                  <c:v>Enf Cirurgica</c:v>
                </c:pt>
                <c:pt idx="1">
                  <c:v>Enf Clinica</c:v>
                </c:pt>
                <c:pt idx="2">
                  <c:v>Maternidade</c:v>
                </c:pt>
                <c:pt idx="3">
                  <c:v>Pediatria</c:v>
                </c:pt>
                <c:pt idx="4">
                  <c:v>UTI</c:v>
                </c:pt>
              </c:strCache>
            </c:strRef>
          </c:cat>
          <c:val>
            <c:numRef>
              <c:f>'Modelo 3'!$D$7:$D$11</c:f>
              <c:numCache>
                <c:formatCode>0</c:formatCode>
                <c:ptCount val="5"/>
                <c:pt idx="0">
                  <c:v>55</c:v>
                </c:pt>
                <c:pt idx="1">
                  <c:v>77</c:v>
                </c:pt>
                <c:pt idx="2">
                  <c:v>46</c:v>
                </c:pt>
                <c:pt idx="3">
                  <c:v>42</c:v>
                </c:pt>
                <c:pt idx="4">
                  <c:v>81</c:v>
                </c:pt>
              </c:numCache>
            </c:numRef>
          </c:val>
        </c:ser>
        <c:dLbls>
          <c:showVal val="1"/>
        </c:dLbls>
        <c:overlap val="-25"/>
        <c:axId val="138784128"/>
        <c:axId val="138790016"/>
      </c:barChart>
      <c:catAx>
        <c:axId val="1387841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pt-BR"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138790016"/>
        <c:crosses val="autoZero"/>
        <c:auto val="1"/>
        <c:lblAlgn val="ctr"/>
        <c:lblOffset val="100"/>
      </c:catAx>
      <c:valAx>
        <c:axId val="138790016"/>
        <c:scaling>
          <c:orientation val="minMax"/>
        </c:scaling>
        <c:delete val="1"/>
        <c:axPos val="l"/>
        <c:numFmt formatCode="0" sourceLinked="1"/>
        <c:tickLblPos val="nextTo"/>
        <c:crossAx val="1387841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 rot="0" spcFirstLastPara="0" vertOverflow="ellipsis" vert="horz" wrap="square" anchor="ctr" anchorCtr="1"/>
        <a:lstStyle/>
        <a:p>
          <a:pPr>
            <a:defRPr lang="pt-BR"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</c:chart>
  <c:spPr>
    <a:noFill/>
  </c:spPr>
  <c:txPr>
    <a:bodyPr/>
    <a:lstStyle/>
    <a:p>
      <a:pPr>
        <a:defRPr lang="pt-BR"/>
      </a:pPr>
      <a:endParaRPr lang="pt-B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FB317-6093-4F15-B614-E3C3A6980D2A}" type="datetimeFigureOut">
              <a:rPr lang="pt-BR" smtClean="0"/>
              <a:pPr/>
              <a:t>31/07/2019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C36F6-F66E-4708-BFEC-20CCFE7E70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8A2EE-A193-4575-9C8F-6D2F201F39CA}" type="datetimeFigureOut">
              <a:rPr lang="pt-BR" smtClean="0"/>
              <a:pPr/>
              <a:t>31/07/2019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64447-72A1-475C-9591-30EEC6D1B4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pt-BR" smtClean="0"/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8276C27-D64D-4509-AE27-99E3187103C3}" type="slidenum">
              <a:rPr lang="pt-BR" smtClean="0"/>
              <a:pPr eaLnBrk="1" hangingPunct="1"/>
              <a:t>9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pt-BR" altLang="pt-BR" dirty="0" smtClean="0"/>
              <a:t>ok</a:t>
            </a:r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C1292E6-1523-4B16-8A33-E4E50CA22D88}" type="slidenum">
              <a:rPr lang="pt-BR" altLang="pt-BR" smtClean="0"/>
              <a:pPr eaLnBrk="1" hangingPunct="1"/>
              <a:t>13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ok</a:t>
            </a:r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0CC439-F4A1-4763-9A14-A4A7D1175904}" type="slidenum">
              <a:rPr lang="pt-BR" altLang="pt-BR" smtClean="0"/>
              <a:pPr eaLnBrk="1" hangingPunct="1"/>
              <a:t>14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pt-BR" altLang="pt-BR" dirty="0" smtClean="0"/>
              <a:t>ok</a:t>
            </a:r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475413-7113-4180-AD65-5CB7AA407177}" type="slidenum">
              <a:rPr lang="pt-BR" altLang="pt-BR" smtClean="0"/>
              <a:pPr eaLnBrk="1" hangingPunct="1"/>
              <a:t>15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ok</a:t>
            </a:r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2C84FF-50FA-47A1-A1F0-D0B90A95A02A}" type="slidenum">
              <a:rPr lang="pt-BR" altLang="pt-BR" smtClean="0"/>
              <a:pPr eaLnBrk="1" hangingPunct="1"/>
              <a:t>16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ok</a:t>
            </a:r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F2C7FC-8726-40FD-9477-601D9B283FCE}" type="slidenum">
              <a:rPr lang="pt-BR" altLang="pt-BR" smtClean="0"/>
              <a:pPr eaLnBrk="1" hangingPunct="1"/>
              <a:t>17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ok</a:t>
            </a: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06792A-02D9-413D-A32A-04DE9E77D77C}" type="slidenum">
              <a:rPr lang="pt-BR" altLang="pt-BR" smtClean="0"/>
              <a:pPr eaLnBrk="1" hangingPunct="1"/>
              <a:t>18</a:t>
            </a:fld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00B2-0449-4ACE-A516-D628D719DD33}" type="datetimeFigureOut">
              <a:rPr lang="pt-BR" smtClean="0"/>
              <a:pPr/>
              <a:t>31/07/2019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9F2-C27C-424B-9076-4DA8BC3502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00B2-0449-4ACE-A516-D628D719DD33}" type="datetimeFigureOut">
              <a:rPr lang="pt-BR" smtClean="0"/>
              <a:pPr/>
              <a:t>31/07/2019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9F2-C27C-424B-9076-4DA8BC3502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00B2-0449-4ACE-A516-D628D719DD33}" type="datetimeFigureOut">
              <a:rPr lang="pt-BR" smtClean="0"/>
              <a:pPr/>
              <a:t>31/07/2019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9F2-C27C-424B-9076-4DA8BC3502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00B2-0449-4ACE-A516-D628D719DD33}" type="datetimeFigureOut">
              <a:rPr lang="pt-BR" smtClean="0"/>
              <a:pPr/>
              <a:t>31/07/2019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9F2-C27C-424B-9076-4DA8BC3502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00B2-0449-4ACE-A516-D628D719DD33}" type="datetimeFigureOut">
              <a:rPr lang="pt-BR" smtClean="0"/>
              <a:pPr/>
              <a:t>31/07/2019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9F2-C27C-424B-9076-4DA8BC3502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00B2-0449-4ACE-A516-D628D719DD33}" type="datetimeFigureOut">
              <a:rPr lang="pt-BR" smtClean="0"/>
              <a:pPr/>
              <a:t>31/07/2019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9F2-C27C-424B-9076-4DA8BC3502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00B2-0449-4ACE-A516-D628D719DD33}" type="datetimeFigureOut">
              <a:rPr lang="pt-BR" smtClean="0"/>
              <a:pPr/>
              <a:t>31/07/2019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9F2-C27C-424B-9076-4DA8BC3502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00B2-0449-4ACE-A516-D628D719DD33}" type="datetimeFigureOut">
              <a:rPr lang="pt-BR" smtClean="0"/>
              <a:pPr/>
              <a:t>31/07/2019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9F2-C27C-424B-9076-4DA8BC3502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00B2-0449-4ACE-A516-D628D719DD33}" type="datetimeFigureOut">
              <a:rPr lang="pt-BR" smtClean="0"/>
              <a:pPr/>
              <a:t>31/07/2019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9F2-C27C-424B-9076-4DA8BC3502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00B2-0449-4ACE-A516-D628D719DD33}" type="datetimeFigureOut">
              <a:rPr lang="pt-BR" smtClean="0"/>
              <a:pPr/>
              <a:t>31/07/2019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9F2-C27C-424B-9076-4DA8BC3502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00B2-0449-4ACE-A516-D628D719DD33}" type="datetimeFigureOut">
              <a:rPr lang="pt-BR" smtClean="0"/>
              <a:pPr/>
              <a:t>31/07/2019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9F2-C27C-424B-9076-4DA8BC3502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F00B2-0449-4ACE-A516-D628D719DD33}" type="datetimeFigureOut">
              <a:rPr lang="pt-BR" smtClean="0"/>
              <a:pPr/>
              <a:t>31/07/2019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F39F2-C27C-424B-9076-4DA8BC3502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NUAL%20DE%20VISITANTES.pd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Planilha_do_Microsoft_Office_Excel_97-20032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Planilha_do_Microsoft_Office_Excel_97-20033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Planilha_do_Microsoft_Office_Excel_97-20034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Licen&#231;a%20Funcionamento%20Farm&#225;cia.pdf" TargetMode="External"/><Relationship Id="rId2" Type="http://schemas.openxmlformats.org/officeDocument/2006/relationships/hyperlink" Target="rotinas%20e%20protocolo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Padroniza&#231;&#227;o%20por%20classifica&#231;&#227;o%20terap&#234;utica%202015-2016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Especialidades%20Maio.pdf" TargetMode="External"/><Relationship Id="rId7" Type="http://schemas.openxmlformats.org/officeDocument/2006/relationships/hyperlink" Target="CID%20Junho.pdf" TargetMode="External"/><Relationship Id="rId2" Type="http://schemas.openxmlformats.org/officeDocument/2006/relationships/hyperlink" Target="Especialidades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CID%20Maio.pdf" TargetMode="External"/><Relationship Id="rId5" Type="http://schemas.openxmlformats.org/officeDocument/2006/relationships/hyperlink" Target="CID.pdf" TargetMode="External"/><Relationship Id="rId4" Type="http://schemas.openxmlformats.org/officeDocument/2006/relationships/hyperlink" Target="Especialidades%20Junho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CRO.pdf" TargetMode="External"/><Relationship Id="rId3" Type="http://schemas.openxmlformats.org/officeDocument/2006/relationships/hyperlink" Target="CNES.pdf" TargetMode="External"/><Relationship Id="rId7" Type="http://schemas.openxmlformats.org/officeDocument/2006/relationships/hyperlink" Target="CP.pdf" TargetMode="External"/><Relationship Id="rId2" Type="http://schemas.openxmlformats.org/officeDocument/2006/relationships/hyperlink" Target="Plano%20diretor%202015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CEM.pdf" TargetMode="External"/><Relationship Id="rId5" Type="http://schemas.openxmlformats.org/officeDocument/2006/relationships/hyperlink" Target="Reuni&#227;o%20CCIH%20abril.pdf" TargetMode="External"/><Relationship Id="rId4" Type="http://schemas.openxmlformats.org/officeDocument/2006/relationships/hyperlink" Target="atas%20cipa.pdf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347864" y="299695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CUMPRIMENTO DAS METAS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339752" y="389792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Organização Social de Saúde Santa Casa de Misericórdia de Assis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19672" y="764704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HUMANIZAÇÃO NA ATENÇÃO HOSPITALAR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 txBox="1"/>
          <p:nvPr/>
        </p:nvSpPr>
        <p:spPr bwMode="auto">
          <a:xfrm>
            <a:off x="71438" y="1562100"/>
            <a:ext cx="90011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lang="pt-BR" sz="1800" kern="1200">
                <a:solidFill>
                  <a:srgbClr val="00628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lang="pt-BR" sz="1600" kern="1200">
                <a:solidFill>
                  <a:srgbClr val="00628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lang="pt-BR" sz="1400" kern="1200">
                <a:solidFill>
                  <a:srgbClr val="00628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pt-BR" sz="1200" kern="1200">
                <a:solidFill>
                  <a:srgbClr val="00628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pt-BR" sz="1050" kern="1200">
                <a:solidFill>
                  <a:srgbClr val="00628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pt-BR" alt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8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Orientações sobre horário de visita estão disponíveis: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pt-BR" alt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28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pt-BR" alt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28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t-BR" alt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1-</a:t>
            </a:r>
            <a:r>
              <a:rPr kumimoji="0" lang="pt-BR" alt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t-BR" alt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28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 manual de orientação para visitantes e acompanhantes , entregue no momento internação paciente.</a:t>
            </a:r>
            <a:br>
              <a:rPr kumimoji="0" lang="pt-BR" alt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28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t-BR" alt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</a:t>
            </a:r>
            <a:r>
              <a:rPr kumimoji="0" lang="pt-BR" alt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8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t-BR" alt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28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Exposto em banner na recepção central.</a:t>
            </a:r>
            <a:br>
              <a:rPr kumimoji="0" lang="pt-BR" alt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28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t-BR" alt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3-</a:t>
            </a:r>
            <a:r>
              <a:rPr kumimoji="0" lang="pt-BR" alt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t-BR" alt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28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Site do Hospital com link do manual.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pt-BR" alt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4 -</a:t>
            </a:r>
            <a:r>
              <a:rPr kumimoji="0" lang="pt-BR" alt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 action="ppaction://hlinkfile"/>
              </a:rPr>
              <a:t> </a:t>
            </a:r>
            <a:r>
              <a:rPr kumimoji="0" lang="pt-BR" alt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28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 action="ppaction://hlinkfile"/>
              </a:rPr>
              <a:t>Guia de Visitantes e Acompanhantes</a:t>
            </a:r>
            <a:endParaRPr kumimoji="0" lang="pt-BR" altLang="pt-B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628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pt-BR" alt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28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" name="CaixaDeTexto 8"/>
          <p:cNvSpPr txBox="1">
            <a:spLocks noChangeArrowheads="1"/>
          </p:cNvSpPr>
          <p:nvPr/>
        </p:nvSpPr>
        <p:spPr bwMode="auto">
          <a:xfrm>
            <a:off x="18172" y="6272212"/>
            <a:ext cx="4594225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rgbClr val="0062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META: ampliação e/ou adaptação do horário de visitas semestralmente</a:t>
            </a:r>
          </a:p>
        </p:txBody>
      </p:sp>
      <p:sp>
        <p:nvSpPr>
          <p:cNvPr id="8" name="CaixaDeTexto 5"/>
          <p:cNvSpPr txBox="1">
            <a:spLocks noChangeArrowheads="1"/>
          </p:cNvSpPr>
          <p:nvPr/>
        </p:nvSpPr>
        <p:spPr bwMode="auto">
          <a:xfrm>
            <a:off x="6084887" y="6511204"/>
            <a:ext cx="3059113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Pontuação  atingida: 30 pontos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19672" y="764704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HUMANIZAÇÃO NA ATENÇÃO HOSPITALAR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 txBox="1"/>
          <p:nvPr/>
        </p:nvSpPr>
        <p:spPr bwMode="auto">
          <a:xfrm>
            <a:off x="71438" y="1562100"/>
            <a:ext cx="90011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lang="pt-BR" sz="1800" kern="1200">
                <a:solidFill>
                  <a:srgbClr val="00628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lang="pt-BR" sz="1600" kern="1200">
                <a:solidFill>
                  <a:srgbClr val="00628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lang="pt-BR" sz="1400" kern="1200">
                <a:solidFill>
                  <a:srgbClr val="00628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pt-BR" sz="1200" kern="1200">
                <a:solidFill>
                  <a:srgbClr val="00628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pt-BR" sz="1050" kern="1200">
                <a:solidFill>
                  <a:srgbClr val="00628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pt-BR" altLang="pt-BR" b="1" dirty="0"/>
          </a:p>
          <a:p>
            <a:pPr algn="ctr">
              <a:buNone/>
            </a:pPr>
            <a:r>
              <a:rPr lang="pt-BR" altLang="pt-BR" b="1" dirty="0"/>
              <a:t>Média do resultado da pesquisa de satisfação do usuário sobre a apuração dos seguintes critérios: </a:t>
            </a:r>
          </a:p>
          <a:p>
            <a:r>
              <a:rPr lang="pt-BR" altLang="pt-BR" dirty="0"/>
              <a:t>Atendimento na recepção;</a:t>
            </a:r>
          </a:p>
          <a:p>
            <a:r>
              <a:rPr lang="pt-BR" altLang="pt-BR" dirty="0"/>
              <a:t>Alimentação fornecida;</a:t>
            </a:r>
          </a:p>
          <a:p>
            <a:r>
              <a:rPr lang="pt-BR" altLang="pt-BR" dirty="0"/>
              <a:t>Atendimento da Enfermagem;</a:t>
            </a:r>
          </a:p>
          <a:p>
            <a:r>
              <a:rPr lang="pt-BR" altLang="pt-BR" dirty="0"/>
              <a:t>Limpeza do quarto/setor;</a:t>
            </a:r>
          </a:p>
          <a:p>
            <a:r>
              <a:rPr lang="pt-BR" altLang="pt-BR" dirty="0"/>
              <a:t>Atendimento do Médico;</a:t>
            </a:r>
          </a:p>
          <a:p>
            <a:r>
              <a:rPr lang="pt-BR" altLang="pt-BR" dirty="0"/>
              <a:t>Roupa de Cama;</a:t>
            </a:r>
          </a:p>
          <a:p>
            <a:r>
              <a:rPr lang="pt-BR" altLang="pt-BR" dirty="0"/>
              <a:t>Atendimento RX, US, Laboratório;</a:t>
            </a:r>
          </a:p>
          <a:p>
            <a:r>
              <a:rPr lang="pt-BR" altLang="pt-BR" dirty="0"/>
              <a:t>Atendimento do Técnico de Gesso e/ou de Raio X;</a:t>
            </a:r>
          </a:p>
          <a:p>
            <a:r>
              <a:rPr lang="pt-BR" altLang="pt-BR" dirty="0"/>
              <a:t>Apoio ao aleitamento materno.</a:t>
            </a:r>
          </a:p>
        </p:txBody>
      </p:sp>
      <p:sp>
        <p:nvSpPr>
          <p:cNvPr id="8" name="CaixaDeTexto 5"/>
          <p:cNvSpPr txBox="1">
            <a:spLocks noChangeArrowheads="1"/>
          </p:cNvSpPr>
          <p:nvPr/>
        </p:nvSpPr>
        <p:spPr bwMode="auto">
          <a:xfrm>
            <a:off x="6084887" y="6511204"/>
            <a:ext cx="3059113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Pontuação  atingida: 30 pontos</a:t>
            </a:r>
          </a:p>
        </p:txBody>
      </p:sp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0" y="6265141"/>
            <a:ext cx="45720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solidFill>
                  <a:srgbClr val="0062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META: mensurar satisfação</a:t>
            </a:r>
          </a:p>
          <a:p>
            <a:pPr algn="ctr" eaLnBrk="1" hangingPunct="1"/>
            <a:r>
              <a:rPr lang="pt-BR" altLang="pt-BR" sz="1600" b="1">
                <a:solidFill>
                  <a:srgbClr val="0062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semestralmente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259632" y="2852936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pt-BR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ATENÇÃO À SAÚDE MATERNO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71755" y="337820"/>
            <a:ext cx="9001125" cy="1449070"/>
          </a:xfrm>
        </p:spPr>
        <p:txBody>
          <a:bodyPr/>
          <a:lstStyle/>
          <a:p>
            <a:r>
              <a:rPr lang="pt-BR" altLang="pt-BR" sz="2000" smtClean="0"/>
              <a:t>ATENÇÃO À SAÚDE MATERNO INFANTIL</a:t>
            </a:r>
          </a:p>
        </p:txBody>
      </p:sp>
      <p:sp>
        <p:nvSpPr>
          <p:cNvPr id="9219" name="CaixaDeTexto 4"/>
          <p:cNvSpPr txBox="1">
            <a:spLocks noChangeArrowheads="1"/>
          </p:cNvSpPr>
          <p:nvPr/>
        </p:nvSpPr>
        <p:spPr bwMode="auto">
          <a:xfrm>
            <a:off x="630239" y="5934076"/>
            <a:ext cx="788352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solidFill>
                  <a:srgbClr val="0062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Meta: Orientar 100% das parturientes sobre o aleitamento materno</a:t>
            </a:r>
            <a:r>
              <a:rPr lang="pt-BR" altLang="pt-BR" sz="1600" b="1">
                <a:solidFill>
                  <a:srgbClr val="006283"/>
                </a:solidFill>
              </a:rPr>
              <a:t>.</a:t>
            </a:r>
            <a:endParaRPr lang="pt-BR" altLang="pt-BR" sz="1600" b="1">
              <a:solidFill>
                <a:srgbClr val="00628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CaixaDeTexto 6"/>
          <p:cNvSpPr txBox="1">
            <a:spLocks noChangeArrowheads="1"/>
          </p:cNvSpPr>
          <p:nvPr/>
        </p:nvSpPr>
        <p:spPr bwMode="auto">
          <a:xfrm>
            <a:off x="3043238" y="6452236"/>
            <a:ext cx="3059112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Pontuação  atingida: 30 pontos</a:t>
            </a:r>
          </a:p>
        </p:txBody>
      </p:sp>
      <p:graphicFrame>
        <p:nvGraphicFramePr>
          <p:cNvPr id="9221" name="Objeto 1"/>
          <p:cNvGraphicFramePr>
            <a:graphicFrameLocks/>
          </p:cNvGraphicFramePr>
          <p:nvPr/>
        </p:nvGraphicFramePr>
        <p:xfrm>
          <a:off x="571472" y="1714488"/>
          <a:ext cx="6143668" cy="4071966"/>
        </p:xfrm>
        <a:graphic>
          <a:graphicData uri="http://schemas.openxmlformats.org/presentationml/2006/ole">
            <p:oleObj spid="_x0000_s19457" name="Planilha" r:id="rId4" imgW="6896179" imgH="3400353" progId="Excel.Sheet.8">
              <p:embed/>
            </p:oleObj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6910644" y="2492896"/>
            <a:ext cx="20190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>
                <a:cs typeface="Times" pitchFamily="18" charset="0"/>
              </a:rPr>
              <a:t>MÊS DE MAIO 02 NATIMORTOS</a:t>
            </a:r>
            <a:endParaRPr lang="pt-BR" sz="1050" b="1" dirty="0"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3"/>
          <p:cNvSpPr>
            <a:spLocks noGrp="1"/>
          </p:cNvSpPr>
          <p:nvPr>
            <p:ph type="title"/>
          </p:nvPr>
        </p:nvSpPr>
        <p:spPr>
          <a:xfrm>
            <a:off x="71755" y="449580"/>
            <a:ext cx="9001125" cy="1337310"/>
          </a:xfrm>
        </p:spPr>
        <p:txBody>
          <a:bodyPr/>
          <a:lstStyle/>
          <a:p>
            <a:r>
              <a:rPr lang="pt-BR" altLang="pt-BR" sz="2000" smtClean="0"/>
              <a:t>ATENÇÃO À SAÚDE MATERNO INFANTIL</a:t>
            </a:r>
          </a:p>
        </p:txBody>
      </p:sp>
      <p:sp>
        <p:nvSpPr>
          <p:cNvPr id="10243" name="CaixaDeTexto 4"/>
          <p:cNvSpPr txBox="1">
            <a:spLocks noChangeArrowheads="1"/>
          </p:cNvSpPr>
          <p:nvPr/>
        </p:nvSpPr>
        <p:spPr bwMode="auto">
          <a:xfrm>
            <a:off x="728664" y="5960746"/>
            <a:ext cx="768667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solidFill>
                  <a:srgbClr val="0062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Meta: Submeter 100% dos RN a Mensuração do APGAR.</a:t>
            </a:r>
          </a:p>
        </p:txBody>
      </p:sp>
      <p:sp>
        <p:nvSpPr>
          <p:cNvPr id="10244" name="CaixaDeTexto 6"/>
          <p:cNvSpPr txBox="1">
            <a:spLocks noChangeArrowheads="1"/>
          </p:cNvSpPr>
          <p:nvPr/>
        </p:nvSpPr>
        <p:spPr bwMode="auto">
          <a:xfrm>
            <a:off x="3043238" y="6452236"/>
            <a:ext cx="3059112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Pontuação  atingida: 30 pontos</a:t>
            </a:r>
          </a:p>
        </p:txBody>
      </p:sp>
      <p:graphicFrame>
        <p:nvGraphicFramePr>
          <p:cNvPr id="10245" name="Objeto 1"/>
          <p:cNvGraphicFramePr>
            <a:graphicFrameLocks/>
          </p:cNvGraphicFramePr>
          <p:nvPr/>
        </p:nvGraphicFramePr>
        <p:xfrm>
          <a:off x="920750" y="1643051"/>
          <a:ext cx="6365894" cy="3764610"/>
        </p:xfrm>
        <a:graphic>
          <a:graphicData uri="http://schemas.openxmlformats.org/presentationml/2006/ole">
            <p:oleObj spid="_x0000_s28673" name="Planilha" r:id="rId4" imgW="7124819" imgH="3200333" progId="Excel.Sheet.8">
              <p:embed/>
            </p:oleObj>
          </a:graphicData>
        </a:graphic>
      </p:graphicFrame>
      <p:sp>
        <p:nvSpPr>
          <p:cNvPr id="2" name="Caixa de Texto 1"/>
          <p:cNvSpPr txBox="1"/>
          <p:nvPr/>
        </p:nvSpPr>
        <p:spPr>
          <a:xfrm>
            <a:off x="4960029" y="5500702"/>
            <a:ext cx="218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1200" b="1" dirty="0" smtClean="0">
                <a:cs typeface="Times" pitchFamily="18" charset="0"/>
                <a:sym typeface="+mn-ea"/>
              </a:rPr>
              <a:t>MÊS DE MAIO 02 NATIMORTOS</a:t>
            </a:r>
            <a:endParaRPr lang="pt-B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3"/>
          <p:cNvSpPr>
            <a:spLocks noGrp="1"/>
          </p:cNvSpPr>
          <p:nvPr>
            <p:ph type="title"/>
          </p:nvPr>
        </p:nvSpPr>
        <p:spPr>
          <a:xfrm>
            <a:off x="1079500" y="259715"/>
            <a:ext cx="7993380" cy="1527175"/>
          </a:xfrm>
        </p:spPr>
        <p:txBody>
          <a:bodyPr/>
          <a:lstStyle/>
          <a:p>
            <a:r>
              <a:rPr lang="pt-BR" altLang="pt-BR" sz="2000" dirty="0" smtClean="0"/>
              <a:t>ATENÇÃO À SAÚDE MATERNO INFANTIL</a:t>
            </a:r>
            <a:br>
              <a:rPr lang="pt-BR" altLang="pt-BR" sz="2000" dirty="0" smtClean="0"/>
            </a:br>
            <a:r>
              <a:rPr lang="pt-BR" altLang="pt-BR" sz="2000" dirty="0" smtClean="0"/>
              <a:t/>
            </a:r>
            <a:br>
              <a:rPr lang="pt-BR" altLang="pt-BR" sz="2000" dirty="0" smtClean="0"/>
            </a:br>
            <a:r>
              <a:rPr lang="pt-BR" altLang="pt-BR" sz="1600" dirty="0" smtClean="0"/>
              <a:t>N° de Casos de Transmissão Vertical de Sífilis e de Gestante HIV + Criança Exposta.</a:t>
            </a:r>
            <a:endParaRPr lang="pt-BR" altLang="pt-BR" dirty="0" smtClean="0"/>
          </a:p>
        </p:txBody>
      </p:sp>
      <p:sp>
        <p:nvSpPr>
          <p:cNvPr id="11267" name="CaixaDeTexto 4"/>
          <p:cNvSpPr txBox="1">
            <a:spLocks noChangeArrowheads="1"/>
          </p:cNvSpPr>
          <p:nvPr/>
        </p:nvSpPr>
        <p:spPr bwMode="auto">
          <a:xfrm>
            <a:off x="954089" y="5848350"/>
            <a:ext cx="723582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solidFill>
                  <a:srgbClr val="0062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Meta: Notificar 100% dos Casos.</a:t>
            </a:r>
          </a:p>
        </p:txBody>
      </p:sp>
      <p:sp>
        <p:nvSpPr>
          <p:cNvPr id="11268" name="CaixaDeTexto 6"/>
          <p:cNvSpPr txBox="1">
            <a:spLocks noChangeArrowheads="1"/>
          </p:cNvSpPr>
          <p:nvPr/>
        </p:nvSpPr>
        <p:spPr bwMode="auto">
          <a:xfrm>
            <a:off x="3043238" y="6452236"/>
            <a:ext cx="3059112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Pontuação  atingida: 30 pontos</a:t>
            </a:r>
          </a:p>
        </p:txBody>
      </p:sp>
      <p:grpSp>
        <p:nvGrpSpPr>
          <p:cNvPr id="11269" name="Group 8"/>
          <p:cNvGrpSpPr>
            <a:grpSpLocks noChangeAspect="1"/>
          </p:cNvGrpSpPr>
          <p:nvPr/>
        </p:nvGrpSpPr>
        <p:grpSpPr bwMode="auto">
          <a:xfrm>
            <a:off x="179375" y="2636501"/>
            <a:ext cx="8964625" cy="2728477"/>
            <a:chOff x="109" y="1419"/>
            <a:chExt cx="5651" cy="1629"/>
          </a:xfrm>
        </p:grpSpPr>
        <p:sp>
          <p:nvSpPr>
            <p:cNvPr id="11270" name="AutoShape 7"/>
            <p:cNvSpPr>
              <a:spLocks noChangeAspect="1" noChangeArrowheads="1" noTextEdit="1"/>
            </p:cNvSpPr>
            <p:nvPr/>
          </p:nvSpPr>
          <p:spPr bwMode="auto">
            <a:xfrm>
              <a:off x="109" y="1419"/>
              <a:ext cx="5542" cy="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1" name="Rectangle 9"/>
            <p:cNvSpPr>
              <a:spLocks noChangeArrowheads="1"/>
            </p:cNvSpPr>
            <p:nvPr/>
          </p:nvSpPr>
          <p:spPr bwMode="auto">
            <a:xfrm>
              <a:off x="109" y="1419"/>
              <a:ext cx="5542" cy="267"/>
            </a:xfrm>
            <a:prstGeom prst="rect">
              <a:avLst/>
            </a:prstGeom>
            <a:solidFill>
              <a:srgbClr val="296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11272" name="Rectangle 11"/>
            <p:cNvSpPr>
              <a:spLocks noChangeArrowheads="1"/>
            </p:cNvSpPr>
            <p:nvPr/>
          </p:nvSpPr>
          <p:spPr bwMode="auto">
            <a:xfrm>
              <a:off x="152" y="1697"/>
              <a:ext cx="5542" cy="1285"/>
            </a:xfrm>
            <a:prstGeom prst="rect">
              <a:avLst/>
            </a:prstGeom>
            <a:solidFill>
              <a:srgbClr val="BDE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11273" name="Rectangle 14"/>
            <p:cNvSpPr>
              <a:spLocks noChangeArrowheads="1"/>
            </p:cNvSpPr>
            <p:nvPr/>
          </p:nvSpPr>
          <p:spPr bwMode="auto">
            <a:xfrm>
              <a:off x="1116" y="1698"/>
              <a:ext cx="80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altLang="pt-BR" sz="2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Descrição</a:t>
              </a:r>
              <a:endParaRPr lang="pt-BR" altLang="pt-BR" dirty="0"/>
            </a:p>
          </p:txBody>
        </p:sp>
        <p:sp>
          <p:nvSpPr>
            <p:cNvPr id="11274" name="Rectangle 15"/>
            <p:cNvSpPr>
              <a:spLocks noChangeArrowheads="1"/>
            </p:cNvSpPr>
            <p:nvPr/>
          </p:nvSpPr>
          <p:spPr bwMode="auto">
            <a:xfrm>
              <a:off x="3626" y="1698"/>
              <a:ext cx="427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altLang="pt-BR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Maio</a:t>
              </a:r>
              <a:endParaRPr lang="pt-BR" altLang="pt-BR" sz="24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r>
                <a:rPr lang="pt-BR" altLang="pt-BR" dirty="0" smtClean="0"/>
                <a:t>   102</a:t>
              </a:r>
              <a:endParaRPr lang="pt-BR" altLang="pt-BR" dirty="0"/>
            </a:p>
          </p:txBody>
        </p:sp>
        <p:sp>
          <p:nvSpPr>
            <p:cNvPr id="11275" name="Rectangle 16"/>
            <p:cNvSpPr>
              <a:spLocks noChangeArrowheads="1"/>
            </p:cNvSpPr>
            <p:nvPr/>
          </p:nvSpPr>
          <p:spPr bwMode="auto">
            <a:xfrm>
              <a:off x="4778" y="1691"/>
              <a:ext cx="982" cy="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pt-BR" altLang="pt-BR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Junho</a:t>
              </a:r>
              <a:endParaRPr lang="pt-BR" altLang="pt-BR" sz="24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endParaRPr lang="pt-BR" altLang="pt-BR" sz="24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endParaRPr lang="pt-BR" altLang="pt-BR" sz="24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276" name="Rectangle 17"/>
            <p:cNvSpPr>
              <a:spLocks noChangeArrowheads="1"/>
            </p:cNvSpPr>
            <p:nvPr/>
          </p:nvSpPr>
          <p:spPr bwMode="auto">
            <a:xfrm>
              <a:off x="958" y="1953"/>
              <a:ext cx="114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altLang="pt-BR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Total de partos</a:t>
              </a:r>
              <a:endParaRPr lang="pt-BR" altLang="pt-BR"/>
            </a:p>
          </p:txBody>
        </p:sp>
        <p:sp>
          <p:nvSpPr>
            <p:cNvPr id="11277" name="Rectangle 19"/>
            <p:cNvSpPr>
              <a:spLocks noChangeArrowheads="1"/>
            </p:cNvSpPr>
            <p:nvPr/>
          </p:nvSpPr>
          <p:spPr bwMode="auto">
            <a:xfrm>
              <a:off x="5118" y="1953"/>
              <a:ext cx="221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altLang="pt-BR" dirty="0" smtClean="0"/>
                <a:t>109</a:t>
              </a:r>
              <a:endParaRPr lang="pt-BR" altLang="pt-BR" dirty="0"/>
            </a:p>
            <a:p>
              <a:endPara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78" name="Rectangle 20"/>
            <p:cNvSpPr>
              <a:spLocks noChangeArrowheads="1"/>
            </p:cNvSpPr>
            <p:nvPr/>
          </p:nvSpPr>
          <p:spPr bwMode="auto">
            <a:xfrm>
              <a:off x="812" y="2207"/>
              <a:ext cx="155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altLang="pt-BR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Sífilis em Gestantes</a:t>
              </a:r>
              <a:endParaRPr lang="pt-BR" altLang="pt-BR"/>
            </a:p>
          </p:txBody>
        </p:sp>
        <p:sp>
          <p:nvSpPr>
            <p:cNvPr id="11279" name="Rectangle 21"/>
            <p:cNvSpPr>
              <a:spLocks noChangeArrowheads="1"/>
            </p:cNvSpPr>
            <p:nvPr/>
          </p:nvSpPr>
          <p:spPr bwMode="auto">
            <a:xfrm>
              <a:off x="3796" y="2207"/>
              <a:ext cx="7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altLang="pt-BR" dirty="0" smtClean="0"/>
                <a:t>1</a:t>
              </a:r>
              <a:endParaRPr lang="pt-BR" altLang="pt-BR" dirty="0"/>
            </a:p>
          </p:txBody>
        </p:sp>
        <p:sp>
          <p:nvSpPr>
            <p:cNvPr id="11280" name="Rectangle 22"/>
            <p:cNvSpPr>
              <a:spLocks noChangeArrowheads="1"/>
            </p:cNvSpPr>
            <p:nvPr/>
          </p:nvSpPr>
          <p:spPr bwMode="auto">
            <a:xfrm>
              <a:off x="5166" y="2207"/>
              <a:ext cx="7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altLang="pt-BR" dirty="0"/>
                <a:t>3</a:t>
              </a:r>
            </a:p>
          </p:txBody>
        </p:sp>
        <p:sp>
          <p:nvSpPr>
            <p:cNvPr id="11281" name="Rectangle 23"/>
            <p:cNvSpPr>
              <a:spLocks noChangeArrowheads="1"/>
            </p:cNvSpPr>
            <p:nvPr/>
          </p:nvSpPr>
          <p:spPr bwMode="auto">
            <a:xfrm>
              <a:off x="934" y="2462"/>
              <a:ext cx="130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altLang="pt-BR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Sífilis Congênita</a:t>
              </a:r>
              <a:endParaRPr lang="pt-BR" altLang="pt-BR"/>
            </a:p>
          </p:txBody>
        </p:sp>
        <p:sp>
          <p:nvSpPr>
            <p:cNvPr id="11282" name="Rectangle 24"/>
            <p:cNvSpPr>
              <a:spLocks noChangeArrowheads="1"/>
            </p:cNvSpPr>
            <p:nvPr/>
          </p:nvSpPr>
          <p:spPr bwMode="auto">
            <a:xfrm>
              <a:off x="3796" y="2462"/>
              <a:ext cx="7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altLang="pt-BR" dirty="0"/>
                <a:t>0</a:t>
              </a:r>
            </a:p>
          </p:txBody>
        </p:sp>
        <p:sp>
          <p:nvSpPr>
            <p:cNvPr id="11283" name="Rectangle 25"/>
            <p:cNvSpPr>
              <a:spLocks noChangeArrowheads="1"/>
            </p:cNvSpPr>
            <p:nvPr/>
          </p:nvSpPr>
          <p:spPr bwMode="auto">
            <a:xfrm>
              <a:off x="5166" y="2462"/>
              <a:ext cx="7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altLang="pt-BR" dirty="0"/>
                <a:t>0</a:t>
              </a:r>
            </a:p>
          </p:txBody>
        </p:sp>
        <p:sp>
          <p:nvSpPr>
            <p:cNvPr id="11284" name="Rectangle 26"/>
            <p:cNvSpPr>
              <a:spLocks noChangeArrowheads="1"/>
            </p:cNvSpPr>
            <p:nvPr/>
          </p:nvSpPr>
          <p:spPr bwMode="auto">
            <a:xfrm>
              <a:off x="1358" y="2717"/>
              <a:ext cx="34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altLang="pt-BR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HIV</a:t>
              </a:r>
              <a:endParaRPr lang="pt-BR" altLang="pt-BR"/>
            </a:p>
          </p:txBody>
        </p:sp>
        <p:sp>
          <p:nvSpPr>
            <p:cNvPr id="11285" name="Rectangle 27"/>
            <p:cNvSpPr>
              <a:spLocks noChangeArrowheads="1"/>
            </p:cNvSpPr>
            <p:nvPr/>
          </p:nvSpPr>
          <p:spPr bwMode="auto">
            <a:xfrm>
              <a:off x="3796" y="2717"/>
              <a:ext cx="7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altLang="pt-BR" dirty="0" smtClean="0"/>
                <a:t>0</a:t>
              </a:r>
              <a:endParaRPr lang="pt-BR" altLang="pt-BR" dirty="0"/>
            </a:p>
            <a:p>
              <a:endParaRPr lang="pt-BR" altLang="pt-BR" dirty="0"/>
            </a:p>
          </p:txBody>
        </p:sp>
        <p:sp>
          <p:nvSpPr>
            <p:cNvPr id="11286" name="Rectangle 28"/>
            <p:cNvSpPr>
              <a:spLocks noChangeArrowheads="1"/>
            </p:cNvSpPr>
            <p:nvPr/>
          </p:nvSpPr>
          <p:spPr bwMode="auto">
            <a:xfrm>
              <a:off x="5166" y="2717"/>
              <a:ext cx="7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altLang="pt-BR" dirty="0"/>
                <a:t>0</a:t>
              </a:r>
            </a:p>
            <a:p>
              <a:endParaRPr lang="pt-BR" altLang="pt-BR" dirty="0"/>
            </a:p>
          </p:txBody>
        </p:sp>
        <p:sp>
          <p:nvSpPr>
            <p:cNvPr id="11287" name="Rectangle 29"/>
            <p:cNvSpPr>
              <a:spLocks noChangeArrowheads="1"/>
            </p:cNvSpPr>
            <p:nvPr/>
          </p:nvSpPr>
          <p:spPr bwMode="auto">
            <a:xfrm>
              <a:off x="1892" y="1431"/>
              <a:ext cx="200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altLang="pt-BR" sz="24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NÚMEROS DE CASOS</a:t>
              </a:r>
              <a:endParaRPr lang="pt-BR" altLang="pt-BR"/>
            </a:p>
          </p:txBody>
        </p:sp>
        <p:sp>
          <p:nvSpPr>
            <p:cNvPr id="11288" name="Line 30"/>
            <p:cNvSpPr>
              <a:spLocks noChangeShapeType="1"/>
            </p:cNvSpPr>
            <p:nvPr/>
          </p:nvSpPr>
          <p:spPr bwMode="auto">
            <a:xfrm>
              <a:off x="121" y="1419"/>
              <a:ext cx="55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89" name="Rectangle 31"/>
            <p:cNvSpPr>
              <a:spLocks noChangeArrowheads="1"/>
            </p:cNvSpPr>
            <p:nvPr/>
          </p:nvSpPr>
          <p:spPr bwMode="auto">
            <a:xfrm>
              <a:off x="121" y="1419"/>
              <a:ext cx="5530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11290" name="Line 32"/>
            <p:cNvSpPr>
              <a:spLocks noChangeShapeType="1"/>
            </p:cNvSpPr>
            <p:nvPr/>
          </p:nvSpPr>
          <p:spPr bwMode="auto">
            <a:xfrm>
              <a:off x="121" y="1674"/>
              <a:ext cx="55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91" name="Rectangle 33"/>
            <p:cNvSpPr>
              <a:spLocks noChangeArrowheads="1"/>
            </p:cNvSpPr>
            <p:nvPr/>
          </p:nvSpPr>
          <p:spPr bwMode="auto">
            <a:xfrm>
              <a:off x="121" y="1674"/>
              <a:ext cx="5530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11292" name="Line 34"/>
            <p:cNvSpPr>
              <a:spLocks noChangeShapeType="1"/>
            </p:cNvSpPr>
            <p:nvPr/>
          </p:nvSpPr>
          <p:spPr bwMode="auto">
            <a:xfrm>
              <a:off x="121" y="1928"/>
              <a:ext cx="55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93" name="Rectangle 35"/>
            <p:cNvSpPr>
              <a:spLocks noChangeArrowheads="1"/>
            </p:cNvSpPr>
            <p:nvPr/>
          </p:nvSpPr>
          <p:spPr bwMode="auto">
            <a:xfrm>
              <a:off x="121" y="1928"/>
              <a:ext cx="5530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11294" name="Line 36"/>
            <p:cNvSpPr>
              <a:spLocks noChangeShapeType="1"/>
            </p:cNvSpPr>
            <p:nvPr/>
          </p:nvSpPr>
          <p:spPr bwMode="auto">
            <a:xfrm>
              <a:off x="121" y="2183"/>
              <a:ext cx="55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95" name="Rectangle 37"/>
            <p:cNvSpPr>
              <a:spLocks noChangeArrowheads="1"/>
            </p:cNvSpPr>
            <p:nvPr/>
          </p:nvSpPr>
          <p:spPr bwMode="auto">
            <a:xfrm>
              <a:off x="121" y="2183"/>
              <a:ext cx="5530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11296" name="Line 38"/>
            <p:cNvSpPr>
              <a:spLocks noChangeShapeType="1"/>
            </p:cNvSpPr>
            <p:nvPr/>
          </p:nvSpPr>
          <p:spPr bwMode="auto">
            <a:xfrm>
              <a:off x="121" y="2438"/>
              <a:ext cx="55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97" name="Rectangle 39"/>
            <p:cNvSpPr>
              <a:spLocks noChangeArrowheads="1"/>
            </p:cNvSpPr>
            <p:nvPr/>
          </p:nvSpPr>
          <p:spPr bwMode="auto">
            <a:xfrm>
              <a:off x="121" y="2438"/>
              <a:ext cx="5530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11298" name="Line 40"/>
            <p:cNvSpPr>
              <a:spLocks noChangeShapeType="1"/>
            </p:cNvSpPr>
            <p:nvPr/>
          </p:nvSpPr>
          <p:spPr bwMode="auto">
            <a:xfrm>
              <a:off x="121" y="2692"/>
              <a:ext cx="55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99" name="Rectangle 41"/>
            <p:cNvSpPr>
              <a:spLocks noChangeArrowheads="1"/>
            </p:cNvSpPr>
            <p:nvPr/>
          </p:nvSpPr>
          <p:spPr bwMode="auto">
            <a:xfrm>
              <a:off x="121" y="2692"/>
              <a:ext cx="5530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11300" name="Line 42"/>
            <p:cNvSpPr>
              <a:spLocks noChangeShapeType="1"/>
            </p:cNvSpPr>
            <p:nvPr/>
          </p:nvSpPr>
          <p:spPr bwMode="auto">
            <a:xfrm>
              <a:off x="109" y="1419"/>
              <a:ext cx="0" cy="15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01" name="Rectangle 43"/>
            <p:cNvSpPr>
              <a:spLocks noChangeArrowheads="1"/>
            </p:cNvSpPr>
            <p:nvPr/>
          </p:nvSpPr>
          <p:spPr bwMode="auto">
            <a:xfrm>
              <a:off x="109" y="1419"/>
              <a:ext cx="12" cy="154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11302" name="Line 44"/>
            <p:cNvSpPr>
              <a:spLocks noChangeShapeType="1"/>
            </p:cNvSpPr>
            <p:nvPr/>
          </p:nvSpPr>
          <p:spPr bwMode="auto">
            <a:xfrm>
              <a:off x="2910" y="1686"/>
              <a:ext cx="0" cy="12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03" name="Rectangle 45"/>
            <p:cNvSpPr>
              <a:spLocks noChangeArrowheads="1"/>
            </p:cNvSpPr>
            <p:nvPr/>
          </p:nvSpPr>
          <p:spPr bwMode="auto">
            <a:xfrm>
              <a:off x="2910" y="1686"/>
              <a:ext cx="13" cy="12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11304" name="Line 46"/>
            <p:cNvSpPr>
              <a:spLocks noChangeShapeType="1"/>
            </p:cNvSpPr>
            <p:nvPr/>
          </p:nvSpPr>
          <p:spPr bwMode="auto">
            <a:xfrm>
              <a:off x="4766" y="1686"/>
              <a:ext cx="0" cy="12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05" name="Rectangle 47"/>
            <p:cNvSpPr>
              <a:spLocks noChangeArrowheads="1"/>
            </p:cNvSpPr>
            <p:nvPr/>
          </p:nvSpPr>
          <p:spPr bwMode="auto">
            <a:xfrm>
              <a:off x="4766" y="1686"/>
              <a:ext cx="12" cy="12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11306" name="Line 48"/>
            <p:cNvSpPr>
              <a:spLocks noChangeShapeType="1"/>
            </p:cNvSpPr>
            <p:nvPr/>
          </p:nvSpPr>
          <p:spPr bwMode="auto">
            <a:xfrm>
              <a:off x="121" y="2947"/>
              <a:ext cx="55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07" name="Rectangle 49"/>
            <p:cNvSpPr>
              <a:spLocks noChangeArrowheads="1"/>
            </p:cNvSpPr>
            <p:nvPr/>
          </p:nvSpPr>
          <p:spPr bwMode="auto">
            <a:xfrm>
              <a:off x="121" y="2947"/>
              <a:ext cx="5530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/>
            </a:p>
          </p:txBody>
        </p:sp>
        <p:sp>
          <p:nvSpPr>
            <p:cNvPr id="11308" name="Line 50"/>
            <p:cNvSpPr>
              <a:spLocks noChangeShapeType="1"/>
            </p:cNvSpPr>
            <p:nvPr/>
          </p:nvSpPr>
          <p:spPr bwMode="auto">
            <a:xfrm>
              <a:off x="5639" y="1431"/>
              <a:ext cx="0" cy="15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3"/>
          <p:cNvSpPr>
            <a:spLocks noGrp="1"/>
          </p:cNvSpPr>
          <p:nvPr>
            <p:ph type="title"/>
          </p:nvPr>
        </p:nvSpPr>
        <p:spPr>
          <a:xfrm>
            <a:off x="1645920" y="405765"/>
            <a:ext cx="7498080" cy="1381125"/>
          </a:xfrm>
        </p:spPr>
        <p:txBody>
          <a:bodyPr/>
          <a:lstStyle/>
          <a:p>
            <a:r>
              <a:rPr lang="pt-BR" altLang="pt-BR" sz="2000" smtClean="0"/>
              <a:t>Atenção à Saúde Materno Infantil</a:t>
            </a:r>
            <a:br>
              <a:rPr lang="pt-BR" altLang="pt-BR" sz="2000" smtClean="0"/>
            </a:br>
            <a:r>
              <a:rPr lang="pt-BR" altLang="pt-BR" sz="2000" smtClean="0"/>
              <a:t/>
            </a:r>
            <a:br>
              <a:rPr lang="pt-BR" altLang="pt-BR" sz="2000" smtClean="0"/>
            </a:br>
            <a:r>
              <a:rPr lang="pt-BR" altLang="pt-BR" sz="1400" smtClean="0"/>
              <a:t>Meta: REALIZAR TESTE RAPIDO DE HIV EM PARTURIENTES QUE NÃO O REALIZARAM NO PRE NATAL</a:t>
            </a:r>
          </a:p>
        </p:txBody>
      </p:sp>
      <p:sp>
        <p:nvSpPr>
          <p:cNvPr id="13315" name="CaixaDeTexto 4"/>
          <p:cNvSpPr txBox="1">
            <a:spLocks noChangeArrowheads="1"/>
          </p:cNvSpPr>
          <p:nvPr/>
        </p:nvSpPr>
        <p:spPr bwMode="auto">
          <a:xfrm>
            <a:off x="539751" y="5732146"/>
            <a:ext cx="7948613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 err="1">
                <a:solidFill>
                  <a:srgbClr val="0062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pt-BR" altLang="pt-BR" sz="1600" b="1" dirty="0">
                <a:solidFill>
                  <a:srgbClr val="0062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 teste rápido de HIV é realizado em todos os casos de partos e abortamentos.</a:t>
            </a:r>
          </a:p>
        </p:txBody>
      </p:sp>
      <p:sp>
        <p:nvSpPr>
          <p:cNvPr id="13316" name="CaixaDeTexto 6"/>
          <p:cNvSpPr txBox="1">
            <a:spLocks noChangeArrowheads="1"/>
          </p:cNvSpPr>
          <p:nvPr/>
        </p:nvSpPr>
        <p:spPr bwMode="auto">
          <a:xfrm>
            <a:off x="3043238" y="6452236"/>
            <a:ext cx="3059112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Pontuação  atingida: 30 pontos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259632" y="2423931"/>
          <a:ext cx="6530231" cy="2326004"/>
        </p:xfrm>
        <a:graphic>
          <a:graphicData uri="http://schemas.openxmlformats.org/drawingml/2006/table">
            <a:tbl>
              <a:tblPr/>
              <a:tblGrid>
                <a:gridCol w="2324735"/>
                <a:gridCol w="1716940"/>
                <a:gridCol w="2488556"/>
              </a:tblGrid>
              <a:tr h="77750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/>
                        </a:rPr>
                        <a:t>REALIZAR TESTE RAPIDO DE HIV EM PARTURIENTES QUE NÃO O REALIZARAM NO PRE NATAL</a:t>
                      </a:r>
                    </a:p>
                  </a:txBody>
                  <a:tcPr marL="9525" marR="9525" marT="11430" marB="0" anchor="ctr">
                    <a:lnL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608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37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11430" marB="0" anchor="b">
                    <a:lnL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60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Maio</a:t>
                      </a:r>
                    </a:p>
                  </a:txBody>
                  <a:tcPr marL="9525" marR="9525" marT="11430" marB="0" anchor="b">
                    <a:lnL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1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Junho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9525" marR="9525" marT="11430" marB="0" anchor="b">
                    <a:lnL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1D0"/>
                    </a:solidFill>
                  </a:tcPr>
                </a:tc>
              </a:tr>
              <a:tr h="43858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</a:rPr>
                        <a:t>Parturientes</a:t>
                      </a:r>
                      <a:endParaRPr lang="pt-BR" sz="1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9525" marR="9525" marT="11430" marB="0" anchor="b">
                    <a:lnL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60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102</a:t>
                      </a:r>
                    </a:p>
                  </a:txBody>
                  <a:tcPr marL="9525" marR="9525" marT="11430" marB="0" anchor="b">
                    <a:lnL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1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109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9525" marR="9525" marT="11430" marB="0" anchor="b">
                    <a:lnL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1D0"/>
                    </a:solidFill>
                  </a:tcPr>
                </a:tc>
              </a:tr>
              <a:tr h="34517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ABORTOS</a:t>
                      </a:r>
                      <a:endParaRPr lang="pt-BR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+mn-ea"/>
                        <a:cs typeface="+mn-cs"/>
                      </a:endParaRPr>
                    </a:p>
                  </a:txBody>
                  <a:tcPr marL="9525" marR="9525" marT="11430" marB="0" anchor="b">
                    <a:lnL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60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11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9525" marR="9525" marT="11430" marB="0" anchor="b">
                    <a:lnL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1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11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9525" marR="9525" marT="11430" marB="0" anchor="b">
                    <a:lnL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1D0"/>
                    </a:solidFill>
                  </a:tcPr>
                </a:tc>
              </a:tr>
              <a:tr h="27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</a:rPr>
                        <a:t>Total</a:t>
                      </a:r>
                      <a:r>
                        <a:rPr lang="pt-BR" sz="19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</a:rPr>
                        <a:t> de teste realizado</a:t>
                      </a:r>
                      <a:endParaRPr lang="pt-BR" sz="1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9525" marR="9525" marT="11430" marB="0" anchor="b">
                    <a:lnL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60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113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9525" marR="9525" marT="11430" marB="0" anchor="b">
                    <a:lnL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1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120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9525" marR="9525" marT="11430" marB="0" anchor="b">
                    <a:lnL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96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1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9" y="1009650"/>
            <a:ext cx="9001125" cy="777240"/>
          </a:xfrm>
        </p:spPr>
        <p:txBody>
          <a:bodyPr/>
          <a:lstStyle/>
          <a:p>
            <a:r>
              <a:rPr lang="pt-BR" altLang="pt-BR" sz="1600" b="1" smtClean="0"/>
              <a:t>Atenção à Saúde Materno Infantil</a:t>
            </a:r>
            <a:br>
              <a:rPr lang="pt-BR" altLang="pt-BR" sz="1600" b="1" smtClean="0"/>
            </a:br>
            <a:r>
              <a:rPr lang="pt-BR" altLang="pt-BR" sz="1600" b="1" smtClean="0"/>
              <a:t>Ampliar a realização de Partos Vaginais</a:t>
            </a:r>
          </a:p>
        </p:txBody>
      </p:sp>
      <p:sp>
        <p:nvSpPr>
          <p:cNvPr id="14339" name="CaixaDeTexto 4"/>
          <p:cNvSpPr txBox="1">
            <a:spLocks noChangeArrowheads="1"/>
          </p:cNvSpPr>
          <p:nvPr/>
        </p:nvSpPr>
        <p:spPr bwMode="auto">
          <a:xfrm>
            <a:off x="657225" y="5934076"/>
            <a:ext cx="7831138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solidFill>
                  <a:srgbClr val="0062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Meta: Aumentar em 2% no semestre a taxa de partos vaginais.</a:t>
            </a:r>
          </a:p>
        </p:txBody>
      </p:sp>
      <p:sp>
        <p:nvSpPr>
          <p:cNvPr id="14340" name="CaixaDeTexto 6"/>
          <p:cNvSpPr txBox="1">
            <a:spLocks noChangeArrowheads="1"/>
          </p:cNvSpPr>
          <p:nvPr/>
        </p:nvSpPr>
        <p:spPr bwMode="auto">
          <a:xfrm>
            <a:off x="3043238" y="6452236"/>
            <a:ext cx="3059112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Pontuação  atingida: 20 pontos</a:t>
            </a:r>
          </a:p>
        </p:txBody>
      </p:sp>
      <p:graphicFrame>
        <p:nvGraphicFramePr>
          <p:cNvPr id="14341" name="Objeto 1"/>
          <p:cNvGraphicFramePr>
            <a:graphicFrameLocks/>
          </p:cNvGraphicFramePr>
          <p:nvPr/>
        </p:nvGraphicFramePr>
        <p:xfrm>
          <a:off x="539750" y="1700213"/>
          <a:ext cx="7800975" cy="4070350"/>
        </p:xfrm>
        <a:graphic>
          <a:graphicData uri="http://schemas.openxmlformats.org/presentationml/2006/ole">
            <p:oleObj spid="_x0000_s30721" name="Planilha" r:id="rId4" imgW="7810469" imgH="340035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000" smtClean="0"/>
              <a:t>GESTÃO HOSPITALAR</a:t>
            </a:r>
            <a:r>
              <a:rPr lang="pt-BR" altLang="pt-BR" smtClean="0"/>
              <a:t/>
            </a:r>
            <a:br>
              <a:rPr lang="pt-BR" altLang="pt-BR" smtClean="0"/>
            </a:br>
            <a:r>
              <a:rPr lang="pt-BR" altLang="pt-BR" sz="1600" smtClean="0"/>
              <a:t>Acompanhamento dos serviços contratados e realizados.</a:t>
            </a:r>
          </a:p>
        </p:txBody>
      </p:sp>
      <p:sp>
        <p:nvSpPr>
          <p:cNvPr id="15363" name="CaixaDeTexto 4"/>
          <p:cNvSpPr txBox="1">
            <a:spLocks noChangeArrowheads="1"/>
          </p:cNvSpPr>
          <p:nvPr/>
        </p:nvSpPr>
        <p:spPr bwMode="auto">
          <a:xfrm>
            <a:off x="0" y="6193156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 b="1">
                <a:solidFill>
                  <a:srgbClr val="0062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Meta: apresentar relatório de ocupação hospitalar</a:t>
            </a:r>
          </a:p>
          <a:p>
            <a:pPr algn="ctr" eaLnBrk="1" hangingPunct="1"/>
            <a:r>
              <a:rPr lang="pt-BR" altLang="pt-BR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Pontuação: 20 pontos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8660" y="2089150"/>
            <a:ext cx="5544185" cy="3331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5" y="531597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 </a:t>
            </a:r>
            <a:r>
              <a:rPr lang="pt-BR" alt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anual de Vistoria da ANVISA/ Organização do processo de Compras de Materiais e padronização de Medicamentos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07950" y="1844825"/>
          <a:ext cx="8785224" cy="27363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6306"/>
                <a:gridCol w="2268314"/>
                <a:gridCol w="2124298"/>
                <a:gridCol w="2196306"/>
              </a:tblGrid>
              <a:tr h="462974"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baseline="0" dirty="0" smtClean="0">
                          <a:solidFill>
                            <a:srgbClr val="0062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MEDICAMENTOS</a:t>
                      </a:r>
                      <a:endParaRPr lang="pt-BR" sz="1600" b="1" baseline="0" dirty="0">
                        <a:solidFill>
                          <a:srgbClr val="00628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661" marB="45661" anchor="ctr">
                    <a:lnL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baseline="0" dirty="0" smtClean="0">
                          <a:solidFill>
                            <a:srgbClr val="0062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FARMÁCIA</a:t>
                      </a:r>
                    </a:p>
                  </a:txBody>
                  <a:tcPr marL="91443" marR="91443" marT="45661" marB="45661" anchor="ctr">
                    <a:lnL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136664"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rgbClr val="0062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Relatório anual da vistoria da VISA</a:t>
                      </a:r>
                      <a:endParaRPr lang="pt-BR" sz="1600" b="0" baseline="0" dirty="0">
                        <a:solidFill>
                          <a:srgbClr val="00628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661" marB="45661" anchor="ctr">
                    <a:lnL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rgbClr val="0062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file"/>
                        </a:rPr>
                        <a:t>rotinas e protocolos</a:t>
                      </a:r>
                      <a:endParaRPr lang="pt-BR" sz="1600" b="1" baseline="0" dirty="0" smtClean="0">
                        <a:solidFill>
                          <a:srgbClr val="00628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661" marB="45661" anchor="ctr">
                    <a:lnL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rgbClr val="0062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Organizar a Farmácia de acordo com as normas da ANVISA.</a:t>
                      </a:r>
                      <a:endParaRPr lang="pt-BR" sz="1600" baseline="0" dirty="0">
                        <a:solidFill>
                          <a:srgbClr val="00628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661" marB="45661" anchor="ctr">
                    <a:lnL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solidFill>
                            <a:srgbClr val="0062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file"/>
                        </a:rPr>
                        <a:t>Licença da farmácia\licença farmácia.pdf</a:t>
                      </a:r>
                      <a:endParaRPr lang="pt-BR" sz="1600" b="1" baseline="0" dirty="0">
                        <a:solidFill>
                          <a:srgbClr val="00628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661" marB="45661" anchor="ctr">
                    <a:lnL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664">
                <a:tc gridSpan="4">
                  <a:txBody>
                    <a:bodyPr/>
                    <a:lstStyle/>
                    <a:p>
                      <a:pPr algn="ctr"/>
                      <a:endParaRPr lang="pt-BR" sz="1600" baseline="0" dirty="0">
                        <a:solidFill>
                          <a:srgbClr val="00628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hlinkClick r:id="rId4" action="ppaction://hlinkfile"/>
                      </a:endParaRPr>
                    </a:p>
                    <a:p>
                      <a:pPr algn="ctr"/>
                      <a:r>
                        <a:rPr lang="pt-BR" sz="1600" baseline="0" dirty="0" smtClean="0">
                          <a:solidFill>
                            <a:srgbClr val="0062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file"/>
                        </a:rPr>
                        <a:t>Padronização por classificação Terapêutica.</a:t>
                      </a:r>
                      <a:endParaRPr lang="pt-BR" sz="1600" b="1" baseline="0" dirty="0">
                        <a:solidFill>
                          <a:srgbClr val="00628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661" marB="45661" anchor="ctr">
                    <a:lnL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1443" marR="91443" marT="45703" marB="45703">
                    <a:solidFill>
                      <a:srgbClr val="0062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1443" marR="91443" marT="45703" marB="45703">
                    <a:solidFill>
                      <a:srgbClr val="0062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1443" marR="91443" marT="45703" marB="45703">
                    <a:solidFill>
                      <a:srgbClr val="006283"/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4"/>
          <p:cNvSpPr txBox="1">
            <a:spLocks noChangeArrowheads="1"/>
          </p:cNvSpPr>
          <p:nvPr/>
        </p:nvSpPr>
        <p:spPr bwMode="auto">
          <a:xfrm>
            <a:off x="94673" y="5085184"/>
            <a:ext cx="8864600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1600" b="1" dirty="0">
                <a:solidFill>
                  <a:srgbClr val="0062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Meta: Organizar a Farmácia de acordo com as normas da ANVISA/Relatório Anual de Vistoria da Visa e Padronização dos Medicamentos.</a:t>
            </a:r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2382838" y="5877272"/>
            <a:ext cx="4378325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Pontuação  atingida Medicamentos: 50 pontos</a:t>
            </a:r>
          </a:p>
        </p:txBody>
      </p:sp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2367139" y="6392379"/>
            <a:ext cx="435610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Pontuação  atingida Farmácia: 50 pontos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7664" y="476672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ATENÇÃO A SAÚDE</a:t>
            </a:r>
            <a:b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 de Procedimentos SADT - Laboratório</a:t>
            </a:r>
          </a:p>
        </p:txBody>
      </p:sp>
      <p:graphicFrame>
        <p:nvGraphicFramePr>
          <p:cNvPr id="3" name="Objeto 2"/>
          <p:cNvGraphicFramePr>
            <a:graphicFrameLocks/>
          </p:cNvGraphicFramePr>
          <p:nvPr/>
        </p:nvGraphicFramePr>
        <p:xfrm>
          <a:off x="1990725" y="2124075"/>
          <a:ext cx="5133975" cy="2209800"/>
        </p:xfrm>
        <a:graphic>
          <a:graphicData uri="http://schemas.openxmlformats.org/presentationml/2006/ole">
            <p:oleObj spid="_x0000_s1025" name="Worksheet" r:id="rId3" imgW="5134005" imgH="2209676" progId="Excel.Sheet.8">
              <p:embed/>
            </p:oleObj>
          </a:graphicData>
        </a:graphic>
      </p:graphicFrame>
      <p:sp>
        <p:nvSpPr>
          <p:cNvPr id="5" name="CaixaDeTexto 8"/>
          <p:cNvSpPr txBox="1">
            <a:spLocks noChangeArrowheads="1"/>
          </p:cNvSpPr>
          <p:nvPr/>
        </p:nvSpPr>
        <p:spPr bwMode="auto">
          <a:xfrm>
            <a:off x="80516" y="5373216"/>
            <a:ext cx="903605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rgbClr val="0062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Meta: Disponibilizar ao gestor agenda de procedimentos SADT conforme </a:t>
            </a:r>
            <a:r>
              <a:rPr lang="pt-BR" altLang="pt-BR" sz="1600" b="1" dirty="0" err="1">
                <a:solidFill>
                  <a:srgbClr val="0062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pactuação</a:t>
            </a:r>
            <a:r>
              <a:rPr lang="pt-BR" altLang="pt-BR" sz="1600" b="1" dirty="0">
                <a:solidFill>
                  <a:srgbClr val="0062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3043238" y="6514739"/>
            <a:ext cx="3059112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Pontuação atingida: 30 pontos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5" y="531597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ATENDIMENTO AS URGÊNCIAS E EMERGÊNCIAS (REFERÊNCIA).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1628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Atendimento ao paciente de acordo com a especialidade médica da patologia.</a:t>
            </a:r>
            <a:b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a capacidade de profissionais médicos contratados.</a:t>
            </a:r>
            <a:b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 de atendimentos por diagnóstico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4"/>
          <p:cNvSpPr txBox="1">
            <a:spLocks noChangeArrowheads="1"/>
          </p:cNvSpPr>
          <p:nvPr/>
        </p:nvSpPr>
        <p:spPr bwMode="auto">
          <a:xfrm>
            <a:off x="0" y="6037837"/>
            <a:ext cx="500404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rgbClr val="0062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Meta: atendimento ao paciente de acordo com especialidade médica da patologia</a:t>
            </a:r>
          </a:p>
        </p:txBody>
      </p:sp>
      <p:sp>
        <p:nvSpPr>
          <p:cNvPr id="12" name="CaixaDeTexto 4"/>
          <p:cNvSpPr txBox="1">
            <a:spLocks noChangeArrowheads="1"/>
          </p:cNvSpPr>
          <p:nvPr/>
        </p:nvSpPr>
        <p:spPr bwMode="auto">
          <a:xfrm>
            <a:off x="1" y="5445224"/>
            <a:ext cx="5004048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rgbClr val="0062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Meta: relatório estatístico e epidemiológico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95736" y="2852936"/>
          <a:ext cx="5111750" cy="8324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1750"/>
              </a:tblGrid>
              <a:tr h="216024">
                <a:tc>
                  <a:txBody>
                    <a:bodyPr/>
                    <a:lstStyle/>
                    <a:p>
                      <a:pPr algn="ctr" fontAlgn="ctr"/>
                      <a:endParaRPr lang="pt-BR" sz="1800" b="1" u="none" strike="noStrike" dirty="0" smtClean="0">
                        <a:solidFill>
                          <a:srgbClr val="00628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pt-BR" sz="1800" b="1" u="none" strike="noStrike" dirty="0" smtClean="0">
                          <a:solidFill>
                            <a:srgbClr val="0062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file"/>
                        </a:rPr>
                        <a:t>ESPECIALIDADES</a:t>
                      </a:r>
                      <a:r>
                        <a:rPr lang="pt-BR" sz="1800" b="1" u="none" strike="noStrike" dirty="0" smtClean="0">
                          <a:solidFill>
                            <a:srgbClr val="0062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pt-BR" sz="1800" b="1" u="none" strike="noStrike" dirty="0" smtClean="0">
                          <a:solidFill>
                            <a:srgbClr val="0062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file"/>
                        </a:rPr>
                        <a:t>Maio</a:t>
                      </a:r>
                      <a:r>
                        <a:rPr lang="pt-BR" sz="1800" b="1" u="none" strike="noStrike" dirty="0" smtClean="0">
                          <a:solidFill>
                            <a:srgbClr val="0062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pt-BR" sz="1800" b="1" u="none" strike="noStrike" dirty="0" smtClean="0">
                          <a:solidFill>
                            <a:srgbClr val="0062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file"/>
                        </a:rPr>
                        <a:t>Junho</a:t>
                      </a:r>
                      <a:endParaRPr lang="pt-BR" sz="1800" b="1" i="0" u="none" strike="noStrike" dirty="0">
                        <a:solidFill>
                          <a:srgbClr val="00628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39" marB="0" anchor="ctr">
                    <a:lnL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2195736" y="4281464"/>
          <a:ext cx="5184775" cy="5581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4775"/>
              </a:tblGrid>
              <a:tr h="3704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 smtClean="0">
                          <a:solidFill>
                            <a:srgbClr val="0062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file"/>
                        </a:rPr>
                        <a:t>DIAGNÓSTICO – CID</a:t>
                      </a:r>
                      <a:endParaRPr lang="pt-BR" sz="1800" b="1" u="none" strike="noStrike" dirty="0" smtClean="0">
                        <a:solidFill>
                          <a:srgbClr val="00628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pt-BR" sz="1800" b="1" dirty="0" smtClean="0">
                          <a:solidFill>
                            <a:srgbClr val="0062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  <a:hlinkClick r:id="rId6" action="ppaction://hlinkfile"/>
                        </a:rPr>
                        <a:t>Maio</a:t>
                      </a:r>
                      <a:r>
                        <a:rPr lang="pt-BR" sz="1800" b="1" dirty="0" smtClean="0">
                          <a:solidFill>
                            <a:srgbClr val="0062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- </a:t>
                      </a:r>
                      <a:r>
                        <a:rPr lang="pt-BR" sz="1800" b="1" dirty="0" smtClean="0">
                          <a:solidFill>
                            <a:srgbClr val="0062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  <a:hlinkClick r:id="rId7" action="ppaction://hlinkfile"/>
                        </a:rPr>
                        <a:t>Junho</a:t>
                      </a:r>
                      <a:endParaRPr lang="pt-BR" sz="1800" b="1" i="0" u="none" strike="noStrike" dirty="0">
                        <a:solidFill>
                          <a:srgbClr val="00628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4" marB="0" anchor="ctr">
                    <a:lnL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CaixaDeTexto 6"/>
          <p:cNvSpPr txBox="1">
            <a:spLocks noChangeArrowheads="1"/>
          </p:cNvSpPr>
          <p:nvPr/>
        </p:nvSpPr>
        <p:spPr bwMode="auto">
          <a:xfrm>
            <a:off x="6096999" y="6453336"/>
            <a:ext cx="3059112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Pontuação  atingida: 30 pontos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47664" y="476672"/>
            <a:ext cx="7128792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ATENDIMENTO AS URGÊNCIAS E EMERGÊNCIAS (REFERÊNCIA)</a:t>
            </a:r>
            <a:br>
              <a:rPr lang="pt-BR" alt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Atendimento ao paciente de acordo com a capacidade </a:t>
            </a:r>
            <a:r>
              <a:rPr lang="pt-BR" alt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contratada</a:t>
            </a:r>
          </a:p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4"/>
          <p:cNvSpPr txBox="1"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>
                <a:solidFill>
                  <a:srgbClr val="0062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Meta: Garantir 100% das internações sejam atendidas de acordo com a capacidade de clinicas instaladas. </a:t>
            </a:r>
            <a:br>
              <a:rPr lang="pt-BR" altLang="pt-BR" sz="1100" b="1" dirty="0">
                <a:solidFill>
                  <a:srgbClr val="0062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1100" b="1" dirty="0">
                <a:solidFill>
                  <a:srgbClr val="0062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Conveniada: ≤ 75                            % Realizada: 80</a:t>
            </a:r>
          </a:p>
        </p:txBody>
      </p:sp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7243636" y="6421969"/>
            <a:ext cx="1908175" cy="430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Pontuação  atingida: 30pontos</a:t>
            </a:r>
          </a:p>
        </p:txBody>
      </p:sp>
      <p:graphicFrame>
        <p:nvGraphicFramePr>
          <p:cNvPr id="20" name="Tabela 19"/>
          <p:cNvGraphicFramePr/>
          <p:nvPr/>
        </p:nvGraphicFramePr>
        <p:xfrm>
          <a:off x="725170" y="1925320"/>
          <a:ext cx="7950835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970"/>
                <a:gridCol w="438150"/>
                <a:gridCol w="642620"/>
                <a:gridCol w="624205"/>
                <a:gridCol w="1049020"/>
                <a:gridCol w="805180"/>
                <a:gridCol w="789305"/>
                <a:gridCol w="728980"/>
                <a:gridCol w="977900"/>
                <a:gridCol w="865505"/>
              </a:tblGrid>
              <a:tr h="463550">
                <a:tc rowSpan="2"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cs typeface="Calibri" panose="020F0502020204030204" charset="0"/>
                        </a:rPr>
                        <a:t>NÚMEROS DE LEITOS CONTRATUALIZADOS PREVISTOS NA CLÁUSULA PRIMEIRA DO ANEXO I - PLANO DE TRABALHO - §4º, LETRA a, ITEM 1 E CLÁUSULA 10º,§2º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cs typeface="Calibri" panose="020F0502020204030204" charset="0"/>
                        </a:rPr>
                        <a:t>CONFORME PROGRAMAÇÃO PACTUADA INTEGRADA PREVISTOS NA CLÁSULA DÉCIMA DO ANEXO 1 - PLANO DE TRABALHO - §1º, CONDICIONADO AO LIMITE DE 5.796 AIH ANO OU 483 AIH MÊS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</a:tr>
              <a:tr h="292735">
                <a:tc gridSpan="4"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NÚMERO DE INTERNAÇÕES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937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CLÍNICAS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SUS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OUTROS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TOTAL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QTDE CONTRATUAL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VLR CONTRATUAL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QTDE PRESTADAS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VLRS 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VLRS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Média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5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PRODUZIDOS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%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Vl Produzido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CIRURGICA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28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43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202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 138.572,00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201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 203.153,20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147%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 1.010,71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2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OBSTETRICA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20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104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 55.250,00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78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 48.376,30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88%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 620,21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CLÍNICAS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29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146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 68.036,00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94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 136.549,75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201%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 1.452,66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2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PEDIATRICA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 17.451,94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40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 16.055,82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92%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 401,40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2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ISOLAMENTO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502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 279.309,94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413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 404.135,07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145%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 978,54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2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UTI II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 116.488,53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84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 219.732,48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189%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 2.615,86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TOTAL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69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46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 395.798,47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497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 623.867,55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333%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 1.255,27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2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60%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40%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0"/>
                        </a:rPr>
                        <a:t>100%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Calibri" panose="020F0502020204030204" charset="0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47664" y="476672"/>
            <a:ext cx="7128792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ATENDIMENTO AS URGÊNCIAS E EMERGÊNCIAS (REFERÊNCIA)</a:t>
            </a:r>
            <a:br>
              <a:rPr lang="pt-BR" alt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Atendimento ao paciente de acordo com a capacidade </a:t>
            </a:r>
            <a:r>
              <a:rPr lang="pt-BR" alt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contratada</a:t>
            </a:r>
          </a:p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4"/>
          <p:cNvSpPr txBox="1"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>
                <a:solidFill>
                  <a:srgbClr val="0062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Meta: Garantir 100% das internações sejam atendidas de acordo com a capacidade de clinicas instaladas. </a:t>
            </a:r>
            <a:br>
              <a:rPr lang="pt-BR" altLang="pt-BR" sz="1100" b="1" dirty="0">
                <a:solidFill>
                  <a:srgbClr val="0062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1100" b="1" dirty="0">
                <a:solidFill>
                  <a:srgbClr val="0062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Conveniada: ≤ 75                            % Realizada: 80</a:t>
            </a:r>
          </a:p>
        </p:txBody>
      </p:sp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7243636" y="6421969"/>
            <a:ext cx="1908175" cy="430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Pontuação  atingida: 30pontos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0" y="1584960"/>
            <a:ext cx="7378700" cy="4841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47664" y="476672"/>
            <a:ext cx="7128792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ATENDIMENTO AS URGÊNCIAS E EMERGÊNCIAS (REFERÊNCIA)</a:t>
            </a:r>
            <a:br>
              <a:rPr lang="pt-BR" alt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Atendimento ao paciente de acordo com a capacidade </a:t>
            </a:r>
            <a:r>
              <a:rPr lang="pt-BR" alt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contratada</a:t>
            </a:r>
          </a:p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JUNHO</a:t>
            </a:r>
          </a:p>
        </p:txBody>
      </p:sp>
      <p:sp>
        <p:nvSpPr>
          <p:cNvPr id="10" name="CaixaDeTexto 4"/>
          <p:cNvSpPr txBox="1">
            <a:spLocks noChangeArrowheads="1"/>
          </p:cNvSpPr>
          <p:nvPr/>
        </p:nvSpPr>
        <p:spPr bwMode="auto">
          <a:xfrm>
            <a:off x="0" y="6426200"/>
            <a:ext cx="9144000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 b="1" dirty="0">
                <a:solidFill>
                  <a:srgbClr val="0062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Meta: Garantir 100% das internações sejam atendidas de acordo com a capacidade de clinicas instaladas. </a:t>
            </a:r>
            <a:br>
              <a:rPr lang="pt-BR" altLang="pt-BR" sz="1100" b="1" dirty="0">
                <a:solidFill>
                  <a:srgbClr val="0062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1100" b="1" dirty="0">
                <a:solidFill>
                  <a:srgbClr val="0062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Conveniada: ≤ 75                            % Realizada: 80</a:t>
            </a:r>
          </a:p>
        </p:txBody>
      </p:sp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7243636" y="6421969"/>
            <a:ext cx="1908175" cy="430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Pontuação  atingida: 30pontos</a:t>
            </a:r>
          </a:p>
        </p:txBody>
      </p:sp>
      <p:graphicFrame>
        <p:nvGraphicFramePr>
          <p:cNvPr id="2" name="Tabela 1"/>
          <p:cNvGraphicFramePr/>
          <p:nvPr/>
        </p:nvGraphicFramePr>
        <p:xfrm>
          <a:off x="557530" y="1861820"/>
          <a:ext cx="8028305" cy="4195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890"/>
                <a:gridCol w="798195"/>
                <a:gridCol w="687705"/>
                <a:gridCol w="716280"/>
                <a:gridCol w="828040"/>
                <a:gridCol w="899160"/>
                <a:gridCol w="847725"/>
                <a:gridCol w="869315"/>
                <a:gridCol w="696595"/>
                <a:gridCol w="787400"/>
              </a:tblGrid>
              <a:tr h="517525">
                <a:tc rowSpan="2"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NÚMEROS DE LEITOS CONTRATUALIZADOS PREVISTOS NA CLÁUSULA PRIMEIRA DO ANEXO I - PLANO DE TRABALHO - §4º, LETRA a, ITEM 1 E CLÁUSULA 10º,§2º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CONFORME PROGRAMAÇÃO PACTUADA INTEGRADA PREVISTOS NA CLÁSULA DÉCIMA DO ANEXO 1 - PLANO DE TRABALHO - §1º, CONDICIONADO AO LIMITE DE 5.796 AIH ANO OU 483 AIH MÊS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</a:tr>
              <a:tr h="180340">
                <a:tc gridSpan="4"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NÚMERO DE INTERNAÇÕES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1752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CLÍNICAS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SUS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OUTROS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TOTAL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QTDE CONTRATUAL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VLR CONTRATUAL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QTDE PRESTADAS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VLRS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VLRS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Média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PRODUZIDOS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%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Vl Produzido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56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CIRURGICA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28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15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43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202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138.572,00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206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198.432,81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143%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963,27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2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OBSTETRICA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12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8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20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104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55.250,00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88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56.051,18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101%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636,95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CLÍNICAS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14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15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29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146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68.036,00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93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78.495,79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115%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844,04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PEDIATRICA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4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6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10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17.451,94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26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9.786,42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56%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376,40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ISOLAMENTO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502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279.309,94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413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342.766,20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123%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829,94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UTI II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10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11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116.488,53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34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90.478,08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78%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2.661,12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TOTAL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69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46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115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395.798,47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447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433.244,28 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200%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 969,23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7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60%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40%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+mj-lt"/>
                          <a:cs typeface="+mj-lt"/>
                        </a:rPr>
                        <a:t>100%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1">
                        <a:solidFill>
                          <a:srgbClr val="000000"/>
                        </a:solidFill>
                        <a:latin typeface="+mj-lt"/>
                        <a:cs typeface="+mj-lt"/>
                      </a:endParaRPr>
                    </a:p>
                  </a:txBody>
                  <a:tcPr marL="12700" marR="12700" marT="1270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47664" y="476672"/>
            <a:ext cx="7128792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ATENDIMENTO AS URGÊNCIAS E EMERGÊNCIAS (REFERÊNCIA)</a:t>
            </a:r>
            <a:br>
              <a:rPr lang="pt-BR" alt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Atendimento ao paciente de acordo com a capacidade </a:t>
            </a:r>
            <a:r>
              <a:rPr lang="pt-BR" alt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contratada</a:t>
            </a:r>
          </a:p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JUNHO</a:t>
            </a:r>
          </a:p>
        </p:txBody>
      </p:sp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6968405" y="6506270"/>
            <a:ext cx="2016225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Pontuação  atingida: 30pontos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89" y="1714488"/>
            <a:ext cx="8024107" cy="4791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4221088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Atendimento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Urgências e Emergências (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Referência)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83568" y="1916832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alt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alt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Integração </a:t>
            </a:r>
            <a:r>
              <a:rPr lang="pt-BR" alt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 a CROSS- Central de Regulação. Relatório com o n° de pacientes atendidos e </a:t>
            </a:r>
            <a:r>
              <a:rPr lang="pt-BR" alt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transferidos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7925" y="386471"/>
            <a:ext cx="23526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619672" y="724609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Entradas e Saídas UTI</a:t>
            </a:r>
          </a:p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85720" y="1571612"/>
          <a:ext cx="8678768" cy="4814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8117"/>
                <a:gridCol w="1872059"/>
                <a:gridCol w="1944216"/>
                <a:gridCol w="1152128"/>
                <a:gridCol w="2232248"/>
              </a:tblGrid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DE ADMISSÃO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N° 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PRONTUÁRIO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PROCEDÊNCIA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DA 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SAÍDA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MOTIVO DA 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SAÍDA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333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736895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NAR/CROSS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Alta Enfermaria</a:t>
                      </a:r>
                    </a:p>
                  </a:txBody>
                  <a:tcPr marL="0" marR="0" marT="0" marB="0" anchor="b"/>
                </a:tc>
              </a:tr>
              <a:tr h="2230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736926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CC/CROSS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Óbito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882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737192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NAR/ 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Alta Enfermaria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737269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CROSS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Óbito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735901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CROSS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Alta  Enfermaria </a:t>
                      </a:r>
                    </a:p>
                  </a:txBody>
                  <a:tcPr marL="0" marR="0" marT="0" marB="0" anchor="b"/>
                </a:tc>
              </a:tr>
              <a:tr h="232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737504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PALMITAL/CROSS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ALTA P ENFERMARIA</a:t>
                      </a:r>
                    </a:p>
                  </a:txBody>
                  <a:tcPr marL="0" marR="0" marT="0" marB="0" anchor="b"/>
                </a:tc>
              </a:tr>
              <a:tr h="1609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737605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CROSS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Óbito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737831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PALMITAL/CROSS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Alta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Palmital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32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738136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NAR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Óbito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32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738161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CROSS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Alta</a:t>
                      </a:r>
                      <a:r>
                        <a:rPr lang="pt-B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Enfermaria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32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738183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CROSS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Alta Enfermaria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32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738340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CROSS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Alta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Enfermaria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32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738381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CROSS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Alta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Enfermaria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32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738452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CROSS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Alta Enfermaria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32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738489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UPA  ASSIS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Alta Enfermaria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32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738503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C.CIRURGICO/CROSS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Alta Enfermaria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32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739051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CANDIDO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MOTA /CROSS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Óbito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32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737923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CROSS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Alta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Enfermaria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32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739559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Óbito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32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739637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CROSS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Alta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para Enfermaria </a:t>
                      </a: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7925" y="386471"/>
            <a:ext cx="23526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619672" y="724609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Entradas e Saídas U.T.I</a:t>
            </a:r>
          </a:p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45222" y="1643050"/>
          <a:ext cx="8712968" cy="48705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4944"/>
                <a:gridCol w="1428760"/>
                <a:gridCol w="2357454"/>
                <a:gridCol w="1555586"/>
                <a:gridCol w="2016224"/>
              </a:tblGrid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DE ADMISSÃO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N° 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PRONTUÁRIO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PROCEDÊNCIA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DA 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SAÍDA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MOTIVO DA 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SAÍDA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739877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CANDIDO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MOTA/CROSS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Alta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para Enfermaria</a:t>
                      </a: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740369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UPA/CROSS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Alta  para Enfermaria </a:t>
                      </a:r>
                    </a:p>
                  </a:txBody>
                  <a:tcPr marL="0" marR="0" marT="0" marB="0" anchor="b"/>
                </a:tc>
              </a:tr>
              <a:tr h="1771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740410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CANDIDO  MOTA -CROSS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22/05/2019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Alta para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Enfermaria </a:t>
                      </a: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22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740450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NAR/CROSS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23/05/2019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Alta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para Enfermaria </a:t>
                      </a: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92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17/01/1900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739590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Alta para Enfermaria </a:t>
                      </a:r>
                    </a:p>
                  </a:txBody>
                  <a:tcPr marL="0" marR="0" marT="0" marB="0" anchor="b"/>
                </a:tc>
              </a:tr>
              <a:tr h="1892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740825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27/05/2019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ALTA</a:t>
                      </a:r>
                    </a:p>
                  </a:txBody>
                  <a:tcPr marL="0" marR="0" marT="0" marB="0" anchor="b"/>
                </a:tc>
              </a:tr>
              <a:tr h="1220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740864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P.S. Candido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Mota/CROSS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21/05/2019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ALTA P/ ENFERMARIA</a:t>
                      </a:r>
                    </a:p>
                  </a:txBody>
                  <a:tcPr marL="0" marR="0" marT="0" marB="0" anchor="b"/>
                </a:tc>
              </a:tr>
              <a:tr h="1892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741011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NAR/CROSS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OBITO</a:t>
                      </a:r>
                    </a:p>
                  </a:txBody>
                  <a:tcPr marL="0" marR="0" marT="0" marB="0" anchor="b"/>
                </a:tc>
              </a:tr>
              <a:tr h="1892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741122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Palmital/CROSS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23/05/2019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Óbito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98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23/05/2019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741398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24/05/2019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Alta </a:t>
                      </a:r>
                    </a:p>
                  </a:txBody>
                  <a:tcPr marL="0" marR="0" marT="0" marB="0" anchor="b"/>
                </a:tc>
              </a:tr>
              <a:tr h="1892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24/05/2019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742251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CANDIDOMOTA/CROSS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Óbito</a:t>
                      </a:r>
                    </a:p>
                  </a:txBody>
                  <a:tcPr marL="0" marR="0" marT="0" marB="0" anchor="b"/>
                </a:tc>
              </a:tr>
              <a:tr h="1892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24/05/2019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741783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27/05/2019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Alta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Enfermaria </a:t>
                      </a: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92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742367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NAR/CROSS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ÓBITO</a:t>
                      </a:r>
                    </a:p>
                  </a:txBody>
                  <a:tcPr marL="0" marR="0" marT="0" marB="0" anchor="b"/>
                </a:tc>
              </a:tr>
              <a:tr h="1892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740136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27/005/2019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Óbito</a:t>
                      </a:r>
                    </a:p>
                  </a:txBody>
                  <a:tcPr marL="0" marR="0" marT="0" marB="0" anchor="b"/>
                </a:tc>
              </a:tr>
              <a:tr h="1892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741889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29/05/2019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ALTA P/ ENFERMARIA</a:t>
                      </a:r>
                    </a:p>
                  </a:txBody>
                  <a:tcPr marL="0" marR="0" marT="0" marB="0" anchor="b"/>
                </a:tc>
              </a:tr>
              <a:tr h="1892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26/05/2019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743569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31/05/2019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ALTA P/ ENFERMARIA </a:t>
                      </a:r>
                    </a:p>
                  </a:txBody>
                  <a:tcPr marL="0" marR="0" marT="0" marB="0" anchor="b"/>
                </a:tc>
              </a:tr>
              <a:tr h="1892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142349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05/06/2019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Óbito</a:t>
                      </a:r>
                    </a:p>
                  </a:txBody>
                  <a:tcPr marL="0" marR="0" marT="0" marB="0" anchor="b"/>
                </a:tc>
              </a:tr>
              <a:tr h="1892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742546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CANDIDOMOTA/CROSS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29/05/2019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Alta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p/ enfermaria</a:t>
                      </a:r>
                    </a:p>
                  </a:txBody>
                  <a:tcPr marL="0" marR="0" marT="0" marB="0" anchor="b"/>
                </a:tc>
              </a:tr>
              <a:tr h="1892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27/05/2019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742798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03/06/2019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ALTA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P/Enfermaria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92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28/05/2019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742847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Santa Casa candido Mota/CROSS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29/05/2019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ALTA P/ ENFERMARIA</a:t>
                      </a:r>
                    </a:p>
                  </a:txBody>
                  <a:tcPr marL="0" marR="0" marT="0" marB="0" anchor="b"/>
                </a:tc>
              </a:tr>
              <a:tr h="1892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28/05/2019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743224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Óbito</a:t>
                      </a:r>
                    </a:p>
                  </a:txBody>
                  <a:tcPr marL="0" marR="0" marT="0" marB="0" anchor="b"/>
                </a:tc>
              </a:tr>
              <a:tr h="1892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743666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PALMITAL/CROSS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OBITO</a:t>
                      </a:r>
                    </a:p>
                  </a:txBody>
                  <a:tcPr marL="0" marR="0" marT="0" marB="0" anchor="b"/>
                </a:tc>
              </a:tr>
              <a:tr h="1892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743724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PALMITAL-CROSS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ALTA P/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Enfermaria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92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31/05/2019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743988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NAR/ 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04/06/2019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TRANSFERENCIA P/ MARILIA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38" y="1047775"/>
            <a:ext cx="23526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619672" y="724609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Entradas e Saídas UTI</a:t>
            </a:r>
          </a:p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Junho.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79512" y="1727536"/>
          <a:ext cx="8712967" cy="475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2092"/>
                <a:gridCol w="1643074"/>
                <a:gridCol w="1928826"/>
                <a:gridCol w="1818246"/>
                <a:gridCol w="1930729"/>
              </a:tblGrid>
              <a:tr h="272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DE ADMISSÃO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N° 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PRONTUÁRIO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PROCEDÊNCIA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DA 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SAÍDA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MOTIVO DA 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SAÍDA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01/06/2019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 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742540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 CROSS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06/06/2019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Óbito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 </a:t>
                      </a: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Times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60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01/06/2019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743902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CROSS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06/06/2019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Alta para 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 Enfermaria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153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05/06/2019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742845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CROSS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07/06/2019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Óbito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 </a:t>
                      </a: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Times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58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05/06/2019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744868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 CROSS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17/06/2019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Alta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 para Enfermaria </a:t>
                      </a: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Times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656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06/06/2019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743774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08/06/2019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Óbito</a:t>
                      </a:r>
                    </a:p>
                  </a:txBody>
                  <a:tcPr marL="0" marR="0" marT="0" marB="0" anchor="b"/>
                </a:tc>
              </a:tr>
              <a:tr h="1656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07/06/2019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 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745475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11/06/2019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Alta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 pra Enfermaria </a:t>
                      </a: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Times" pitchFamily="18" charset="0"/>
                      </a:endParaRPr>
                    </a:p>
                  </a:txBody>
                  <a:tcPr marL="0" marR="0" marT="0" marB="0" anchor="b"/>
                </a:tc>
              </a:tr>
              <a:tr h="1656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07/06/2019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 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746514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NAR/CROSS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17/06/2019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Alta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 para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 Enfermaria </a:t>
                      </a: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Times" pitchFamily="18" charset="0"/>
                      </a:endParaRPr>
                    </a:p>
                  </a:txBody>
                  <a:tcPr marL="0" marR="0" marT="0" marB="0" anchor="b"/>
                </a:tc>
              </a:tr>
              <a:tr h="1656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08/06/2019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743298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11/06/2019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Alta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 </a:t>
                      </a: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Times" pitchFamily="18" charset="0"/>
                      </a:endParaRPr>
                    </a:p>
                  </a:txBody>
                  <a:tcPr marL="0" marR="0" marT="0" marB="0" anchor="b"/>
                </a:tc>
              </a:tr>
              <a:tr h="1656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10/06/2019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 </a:t>
                      </a:r>
                      <a:r>
                        <a:rPr lang="pt-BR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742187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13/06/2019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CATE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em Marilia</a:t>
                      </a:r>
                    </a:p>
                  </a:txBody>
                  <a:tcPr marL="0" marR="0" marT="0" marB="0" anchor="b"/>
                </a:tc>
              </a:tr>
              <a:tr h="1656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10/06/2019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745588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CROSS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11/06/2019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Óbito</a:t>
                      </a:r>
                    </a:p>
                  </a:txBody>
                  <a:tcPr marL="0" marR="0" marT="0" marB="0" anchor="b"/>
                </a:tc>
              </a:tr>
              <a:tr h="1656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11/06/2019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745601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15/06/2019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ALTA P/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Enfermaria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" pitchFamily="18" charset="0"/>
                      </a:endParaRPr>
                    </a:p>
                  </a:txBody>
                  <a:tcPr marL="0" marR="0" marT="0" marB="0" anchor="b"/>
                </a:tc>
              </a:tr>
              <a:tr h="1656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11/06/2019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743902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17/06/2019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ALTA P/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Enfermaria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" pitchFamily="18" charset="0"/>
                      </a:endParaRPr>
                    </a:p>
                  </a:txBody>
                  <a:tcPr marL="0" marR="0" marT="0" marB="0" anchor="ctr"/>
                </a:tc>
              </a:tr>
              <a:tr h="1656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11/06/2019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743655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19/06/2019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Óbito</a:t>
                      </a:r>
                    </a:p>
                  </a:txBody>
                  <a:tcPr marL="0" marR="0" marT="0" marB="0" anchor="b"/>
                </a:tc>
              </a:tr>
              <a:tr h="2116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11/06/2016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745626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CROSS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17/06/2019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ALTA P/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Enfermaria</a:t>
                      </a:r>
                      <a:r>
                        <a:rPr lang="it-IT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" pitchFamily="18" charset="0"/>
                      </a:endParaRPr>
                    </a:p>
                  </a:txBody>
                  <a:tcPr marL="0" marR="0" marT="0" marB="0" anchor="b"/>
                </a:tc>
              </a:tr>
              <a:tr h="1656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13/06/2019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746642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NAR/CROSS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17/06/2019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ALTA P/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Enfermaria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" pitchFamily="18" charset="0"/>
                      </a:endParaRPr>
                    </a:p>
                  </a:txBody>
                  <a:tcPr marL="0" marR="0" marT="0" marB="0" anchor="b"/>
                </a:tc>
              </a:tr>
              <a:tr h="1656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13/06/2019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746680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NAR/CROSS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17/06/2019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ALTA P/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Enfermaria</a:t>
                      </a:r>
                      <a:r>
                        <a:rPr lang="it-IT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" pitchFamily="18" charset="0"/>
                      </a:endParaRPr>
                    </a:p>
                  </a:txBody>
                  <a:tcPr marL="0" marR="0" marT="0" marB="0" anchor="ctr"/>
                </a:tc>
              </a:tr>
              <a:tr h="1656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13/06/2019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745563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CC/CROSS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16/06/2019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ALTA P/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Enfermaria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" pitchFamily="18" charset="0"/>
                      </a:endParaRPr>
                    </a:p>
                  </a:txBody>
                  <a:tcPr marL="0" marR="0" marT="0" marB="0" anchor="b"/>
                </a:tc>
              </a:tr>
              <a:tr h="1656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13/06/2019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746487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CC/CROSS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15/06/2019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ALTA P/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Enfermaria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" pitchFamily="18" charset="0"/>
                      </a:endParaRPr>
                    </a:p>
                  </a:txBody>
                  <a:tcPr marL="0" marR="0" marT="0" marB="0" anchor="ctr"/>
                </a:tc>
              </a:tr>
              <a:tr h="1656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15/06/2019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746027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CC/CROSS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16/06/2019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ALTA P/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Enfermaria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" pitchFamily="18" charset="0"/>
                      </a:endParaRPr>
                    </a:p>
                  </a:txBody>
                  <a:tcPr marL="0" marR="0" marT="0" marB="0" anchor="b"/>
                </a:tc>
              </a:tr>
              <a:tr h="1656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15/06/2019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746585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CROSS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20/06/2019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ALTA P/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Enfermaria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" pitchFamily="18" charset="0"/>
                      </a:endParaRPr>
                    </a:p>
                  </a:txBody>
                  <a:tcPr marL="0" marR="0" marT="0" marB="0" anchor="b"/>
                </a:tc>
              </a:tr>
              <a:tr h="1656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16/06/2019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746271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24/06/2019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ALTA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P/Enfermaria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" pitchFamily="18" charset="0"/>
                      </a:endParaRPr>
                    </a:p>
                  </a:txBody>
                  <a:tcPr marL="0" marR="0" marT="0" marB="0" anchor="b"/>
                </a:tc>
              </a:tr>
              <a:tr h="1656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18/06/2019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747619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NAR/CROSS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20/06/2019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ALTA P/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Enfermaria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" pitchFamily="18" charset="0"/>
                      </a:endParaRPr>
                    </a:p>
                  </a:txBody>
                  <a:tcPr marL="0" marR="0" marT="0" marB="0" anchor="b"/>
                </a:tc>
              </a:tr>
              <a:tr h="1656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18/06/2019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747657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NAR/CROSS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22/06/2019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Alta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p/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Enfermaria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" pitchFamily="18" charset="0"/>
                      </a:endParaRPr>
                    </a:p>
                  </a:txBody>
                  <a:tcPr marL="0" marR="0" marT="0" marB="0" anchor="b"/>
                </a:tc>
              </a:tr>
              <a:tr h="1656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18/06/2019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747409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19/06/2019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Alta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 para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 Enfermaria </a:t>
                      </a: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Times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38" y="1047775"/>
            <a:ext cx="23526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619672" y="724609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Entradas e Saídas UTI</a:t>
            </a:r>
          </a:p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Junho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07504" y="1916836"/>
          <a:ext cx="8928992" cy="2512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2662"/>
                <a:gridCol w="1714512"/>
                <a:gridCol w="1857388"/>
                <a:gridCol w="1732182"/>
                <a:gridCol w="2232248"/>
              </a:tblGrid>
              <a:tr h="2552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DE ADMISSÃO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N° 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PRONTUÁRIO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PROCEDÊNCIA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DA 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SAÍDA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MOTIVO DA 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SAÍDA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552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747997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NAR/CROSS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22/06/2019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alta p/ enfermaria</a:t>
                      </a:r>
                    </a:p>
                  </a:txBody>
                  <a:tcPr marL="0" marR="0" marT="0" marB="0" anchor="b"/>
                </a:tc>
              </a:tr>
              <a:tr h="1339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748039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Candido Mota/CROSS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26/06/2019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ALTA P/ ENFERMARIA</a:t>
                      </a:r>
                    </a:p>
                  </a:txBody>
                  <a:tcPr marL="0" marR="0" marT="0" marB="0" anchor="b"/>
                </a:tc>
              </a:tr>
              <a:tr h="1771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21/06/2019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748154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UPA/CROSS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24/06/2019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ALTA P/ ENF. 302-2</a:t>
                      </a:r>
                    </a:p>
                  </a:txBody>
                  <a:tcPr marL="0" marR="0" marT="0" marB="0" anchor="b"/>
                </a:tc>
              </a:tr>
              <a:tr h="2127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21/06/2019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748163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CENTRO CIRURGICO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24/06/2019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ALTA P/ ENF. J II 122</a:t>
                      </a:r>
                    </a:p>
                  </a:txBody>
                  <a:tcPr marL="0" marR="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21/06/2019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747372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SANTA ISABEL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28/06/2019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ALTAP/ENFERMARIA   </a:t>
                      </a:r>
                    </a:p>
                  </a:txBody>
                  <a:tcPr marL="0" marR="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23/06/2019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746585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SANTA ISABEL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24/06/2019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OBITO</a:t>
                      </a:r>
                    </a:p>
                  </a:txBody>
                  <a:tcPr marL="0" marR="0" marT="0" marB="0" anchor="b"/>
                </a:tc>
              </a:tr>
              <a:tr h="2038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23/06/2019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748400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OSVALDO CRUZ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OBITO</a:t>
                      </a: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24/06/2019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748705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PA/Local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27/06/2019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" pitchFamily="18" charset="0"/>
                        </a:rPr>
                        <a:t>Alta p/ Enfermaria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2038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747316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CROSS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19/06/2019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Óbito</a:t>
                      </a:r>
                    </a:p>
                  </a:txBody>
                  <a:tcPr marL="0" marR="0" marT="0" marB="0" anchor="b"/>
                </a:tc>
              </a:tr>
              <a:tr h="2279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+mn-ea"/>
                        </a:rPr>
                        <a:t>19/06/2019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 fontAlgn="b">
                        <a:buNone/>
                      </a:pPr>
                      <a:endParaRPr lang="pt-B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+mn-ea"/>
                        </a:rPr>
                        <a:t>746435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 fontAlgn="b">
                        <a:buNone/>
                      </a:pPr>
                      <a:endParaRPr lang="pt-B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+mn-ea"/>
                        </a:rPr>
                        <a:t>CROSS</a:t>
                      </a:r>
                      <a:endParaRPr lang="pt-B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l" fontAlgn="b">
                        <a:buNone/>
                      </a:pPr>
                      <a:endParaRPr lang="pt-BR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+mn-ea"/>
                        </a:rPr>
                        <a:t>27/06/2019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l" fontAlgn="b">
                        <a:buNone/>
                      </a:pPr>
                      <a:endParaRPr lang="pt-B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+mn-ea"/>
                        </a:rPr>
                        <a:t>ALTA P/ ENFERMARIA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l" fontAlgn="b">
                        <a:buNone/>
                      </a:pPr>
                      <a:endParaRPr lang="pt-BR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7664" y="476672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ATENÇÃO A SAÚDE</a:t>
            </a:r>
            <a:b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 de Procedimentos SADT - Raio-X</a:t>
            </a:r>
          </a:p>
        </p:txBody>
      </p:sp>
      <p:sp>
        <p:nvSpPr>
          <p:cNvPr id="5" name="CaixaDeTexto 8"/>
          <p:cNvSpPr txBox="1">
            <a:spLocks noChangeArrowheads="1"/>
          </p:cNvSpPr>
          <p:nvPr/>
        </p:nvSpPr>
        <p:spPr bwMode="auto">
          <a:xfrm>
            <a:off x="107950" y="5949280"/>
            <a:ext cx="903605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rgbClr val="0062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Meta: Disponibilizar ao gestor agenda de procedimentos SADT conforme </a:t>
            </a:r>
            <a:r>
              <a:rPr lang="pt-BR" altLang="pt-BR" sz="1600" b="1" dirty="0" err="1">
                <a:solidFill>
                  <a:srgbClr val="0062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pactuação</a:t>
            </a:r>
            <a:r>
              <a:rPr lang="pt-BR" altLang="pt-BR" sz="1600" b="1" dirty="0">
                <a:solidFill>
                  <a:srgbClr val="0062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3043238" y="6514739"/>
            <a:ext cx="3059112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Pontuação atingida: 30 pontos</a:t>
            </a:r>
          </a:p>
        </p:txBody>
      </p:sp>
      <p:graphicFrame>
        <p:nvGraphicFramePr>
          <p:cNvPr id="3" name="Gráfico 2"/>
          <p:cNvGraphicFramePr/>
          <p:nvPr/>
        </p:nvGraphicFramePr>
        <p:xfrm>
          <a:off x="1524794" y="170080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691680" y="620688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GESTÃO HOSPITALAR</a:t>
            </a:r>
            <a:b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Acompanhamento dos serviços contratados e realizados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7164288" y="6268095"/>
            <a:ext cx="1925637" cy="584200"/>
          </a:xfrm>
          <a:prstGeom prst="rect">
            <a:avLst/>
          </a:prstGeom>
          <a:solidFill>
            <a:srgbClr val="00628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Meta: Apresentar relatórios mensais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304157" y="1988840"/>
          <a:ext cx="5111750" cy="9398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1750"/>
              </a:tblGrid>
              <a:tr h="4972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solidFill>
                            <a:srgbClr val="0062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Apresentação do plano diretor: </a:t>
                      </a:r>
                    </a:p>
                    <a:p>
                      <a:pPr algn="ctr" fontAlgn="ctr"/>
                      <a:r>
                        <a:rPr lang="pt-BR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Pontuação: 30 pontos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5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rgbClr val="0062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file"/>
                        </a:rPr>
                        <a:t>Plano diretor</a:t>
                      </a:r>
                      <a:endParaRPr lang="pt-BR" sz="1800" b="1" i="0" u="none" strike="noStrike" dirty="0">
                        <a:solidFill>
                          <a:srgbClr val="00628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267644" y="3140968"/>
          <a:ext cx="5184775" cy="8683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4775"/>
              </a:tblGrid>
              <a:tr h="4974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solidFill>
                            <a:srgbClr val="0062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Apresentar as alterações no CNES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Pontuação: 20 pontos</a:t>
                      </a:r>
                      <a:endParaRPr lang="pt-BR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rgbClr val="0062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file"/>
                        </a:rPr>
                        <a:t>CNES</a:t>
                      </a:r>
                      <a:endParaRPr lang="pt-BR" sz="1800" b="1" i="0" u="none" strike="noStrike" dirty="0">
                        <a:solidFill>
                          <a:srgbClr val="00628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267644" y="4221088"/>
          <a:ext cx="5184776" cy="21860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2388"/>
                <a:gridCol w="2592388"/>
              </a:tblGrid>
              <a:tr h="497204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600" b="1" u="none" strike="noStrike" dirty="0" smtClean="0">
                          <a:solidFill>
                            <a:srgbClr val="0062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Apresentar cópia das atas das comissões especificadas </a:t>
                      </a:r>
                      <a:r>
                        <a:rPr lang="pt-BR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Pontuação: 30 pontos</a:t>
                      </a:r>
                      <a:endParaRPr lang="pt-BR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29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solidFill>
                            <a:srgbClr val="0062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Comissão</a:t>
                      </a:r>
                      <a:r>
                        <a:rPr lang="pt-BR" sz="1400" u="none" strike="noStrike" baseline="0" dirty="0" smtClean="0">
                          <a:solidFill>
                            <a:srgbClr val="0062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rgbClr val="00628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solidFill>
                            <a:srgbClr val="0062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Pontuação</a:t>
                      </a:r>
                      <a:endParaRPr lang="pt-BR" sz="1400" b="1" i="0" u="none" strike="noStrike" dirty="0">
                        <a:solidFill>
                          <a:srgbClr val="00628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solidFill>
                            <a:srgbClr val="0062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file"/>
                        </a:rPr>
                        <a:t>CIPA</a:t>
                      </a:r>
                      <a:endParaRPr lang="pt-BR" sz="1400" b="1" i="0" u="none" strike="noStrike" dirty="0">
                        <a:solidFill>
                          <a:srgbClr val="00628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 smtClean="0">
                          <a:solidFill>
                            <a:srgbClr val="0062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t-BR" sz="1400" b="0" i="0" u="none" strike="noStrike" dirty="0">
                        <a:solidFill>
                          <a:srgbClr val="00628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solidFill>
                            <a:srgbClr val="0062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file"/>
                        </a:rPr>
                        <a:t>Infecção</a:t>
                      </a:r>
                      <a:r>
                        <a:rPr lang="pt-BR" sz="1400" u="none" strike="noStrike" baseline="0" dirty="0" smtClean="0">
                          <a:solidFill>
                            <a:srgbClr val="0062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file"/>
                        </a:rPr>
                        <a:t> Hospitalar</a:t>
                      </a:r>
                      <a:endParaRPr lang="pt-BR" sz="1400" b="1" i="0" u="none" strike="noStrike" dirty="0">
                        <a:solidFill>
                          <a:srgbClr val="00628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 smtClean="0">
                          <a:solidFill>
                            <a:srgbClr val="0062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t-BR" sz="1400" b="0" i="0" u="none" strike="noStrike" dirty="0">
                        <a:solidFill>
                          <a:srgbClr val="00628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62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file"/>
                        </a:rPr>
                        <a:t>Ética Médica</a:t>
                      </a:r>
                      <a:endParaRPr lang="pt-BR" sz="1400" b="0" i="0" u="none" strike="noStrike" dirty="0">
                        <a:solidFill>
                          <a:srgbClr val="00628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62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t-BR" sz="1400" b="0" i="0" u="none" strike="noStrike" dirty="0">
                        <a:solidFill>
                          <a:srgbClr val="00628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4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solidFill>
                            <a:srgbClr val="0062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file"/>
                        </a:rPr>
                        <a:t>Prontuários</a:t>
                      </a:r>
                      <a:endParaRPr lang="pt-BR" sz="1400" b="1" i="0" u="none" strike="noStrike" dirty="0">
                        <a:solidFill>
                          <a:srgbClr val="00628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62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t-BR" sz="1400" b="0" i="0" u="none" strike="noStrike" dirty="0">
                        <a:solidFill>
                          <a:srgbClr val="00628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4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baseline="0" dirty="0" smtClean="0">
                          <a:solidFill>
                            <a:srgbClr val="0062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file"/>
                        </a:rPr>
                        <a:t>Óbitos</a:t>
                      </a:r>
                      <a:endParaRPr lang="pt-BR" sz="1400" b="1" i="0" u="none" strike="noStrike" dirty="0">
                        <a:solidFill>
                          <a:srgbClr val="00628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628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t-BR" sz="1400" b="0" i="0" u="none" strike="noStrike" dirty="0">
                        <a:solidFill>
                          <a:srgbClr val="00628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2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/>
        </p:nvSpPr>
        <p:spPr bwMode="auto">
          <a:xfrm>
            <a:off x="1403648" y="554313"/>
            <a:ext cx="6912768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r>
              <a:rPr lang="pt-BR" altLang="pt-BR" sz="2000" b="1" dirty="0" smtClean="0">
                <a:solidFill>
                  <a:schemeClr val="tx1"/>
                </a:solidFill>
              </a:rPr>
              <a:t>GESTÃO HOSPITALAR</a:t>
            </a:r>
            <a:r>
              <a:rPr lang="pt-BR" altLang="pt-BR" b="1" dirty="0" smtClean="0">
                <a:solidFill>
                  <a:schemeClr val="tx1"/>
                </a:solidFill>
              </a:rPr>
              <a:t/>
            </a:r>
            <a:br>
              <a:rPr lang="pt-BR" altLang="pt-BR" b="1" dirty="0" smtClean="0">
                <a:solidFill>
                  <a:schemeClr val="tx1"/>
                </a:solidFill>
              </a:rPr>
            </a:br>
            <a:r>
              <a:rPr lang="pt-BR" altLang="pt-BR" sz="1600" b="1" dirty="0" smtClean="0">
                <a:solidFill>
                  <a:schemeClr val="tx1"/>
                </a:solidFill>
              </a:rPr>
              <a:t>Acompanhamento dos serviços contratados e realizados</a:t>
            </a:r>
            <a:r>
              <a:rPr lang="pt-BR" altLang="pt-BR" sz="1600" dirty="0" smtClean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107504" y="1700808"/>
          <a:ext cx="90364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8"/>
          <p:cNvSpPr txBox="1">
            <a:spLocks noChangeArrowheads="1"/>
          </p:cNvSpPr>
          <p:nvPr/>
        </p:nvSpPr>
        <p:spPr bwMode="auto">
          <a:xfrm>
            <a:off x="2849880" y="1805305"/>
            <a:ext cx="4133850" cy="337185"/>
          </a:xfrm>
          <a:prstGeom prst="rect">
            <a:avLst/>
          </a:prstGeom>
          <a:solidFill>
            <a:srgbClr val="00628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1600" b="1" dirty="0">
                <a:solidFill>
                  <a:schemeClr val="bg1"/>
                </a:solidFill>
              </a:rPr>
              <a:t>Meta: 75 cirurgias ao mês.</a:t>
            </a:r>
          </a:p>
        </p:txBody>
      </p:sp>
      <p:sp>
        <p:nvSpPr>
          <p:cNvPr id="13" name="CaixaDeTexto 6"/>
          <p:cNvSpPr txBox="1">
            <a:spLocks noChangeArrowheads="1"/>
          </p:cNvSpPr>
          <p:nvPr/>
        </p:nvSpPr>
        <p:spPr bwMode="auto">
          <a:xfrm>
            <a:off x="15778" y="6490334"/>
            <a:ext cx="3059113" cy="307777"/>
          </a:xfrm>
          <a:prstGeom prst="rect">
            <a:avLst/>
          </a:prstGeom>
          <a:solidFill>
            <a:srgbClr val="00628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1400" b="1" dirty="0">
                <a:solidFill>
                  <a:schemeClr val="bg1"/>
                </a:solidFill>
              </a:rPr>
              <a:t>Pontuação  atingida: 50 pontos</a:t>
            </a:r>
          </a:p>
        </p:txBody>
      </p:sp>
      <p:sp>
        <p:nvSpPr>
          <p:cNvPr id="3" name="CaixaDeTexto 1"/>
          <p:cNvSpPr txBox="1"/>
          <p:nvPr/>
        </p:nvSpPr>
        <p:spPr>
          <a:xfrm>
            <a:off x="1547664" y="476672"/>
            <a:ext cx="734481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DEMONSTRATIVO DE CIRURGIAS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ELETIVAS REALIZADAS 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áfico 4"/>
          <p:cNvGraphicFramePr>
            <a:graphicFrameLocks noChangeAspect="1"/>
          </p:cNvGraphicFramePr>
          <p:nvPr/>
        </p:nvGraphicFramePr>
        <p:xfrm>
          <a:off x="1760220" y="2437130"/>
          <a:ext cx="5915660" cy="334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7664" y="476672"/>
            <a:ext cx="734481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DEMONSTRATIVO DE CIRURGIAS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ELETIVAS REALIZADAS E CANCELADAS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3043238" y="6514739"/>
            <a:ext cx="3059112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Pontuação atingida: </a:t>
            </a:r>
            <a:r>
              <a:rPr lang="pt-BR" altLang="pt-B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pt-BR" alt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pontos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259632" y="2060848"/>
          <a:ext cx="6912768" cy="3782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328"/>
                <a:gridCol w="1207135"/>
                <a:gridCol w="1162305"/>
              </a:tblGrid>
              <a:tr h="68810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Descrição</a:t>
                      </a:r>
                    </a:p>
                    <a:p>
                      <a:endParaRPr lang="pt-BR" sz="2000" dirty="0"/>
                    </a:p>
                  </a:txBody>
                  <a:tcPr>
                    <a:solidFill>
                      <a:srgbClr val="0062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Mai</a:t>
                      </a:r>
                      <a:endParaRPr lang="pt-BR" sz="2000" dirty="0"/>
                    </a:p>
                  </a:txBody>
                  <a:tcPr>
                    <a:solidFill>
                      <a:srgbClr val="0062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err="1" smtClean="0"/>
                        <a:t>Jun</a:t>
                      </a:r>
                      <a:endParaRPr lang="pt-BR" sz="2000" dirty="0"/>
                    </a:p>
                  </a:txBody>
                  <a:tcPr>
                    <a:solidFill>
                      <a:srgbClr val="006283"/>
                    </a:solidFill>
                  </a:tcPr>
                </a:tc>
              </a:tr>
              <a:tr h="628266">
                <a:tc>
                  <a:txBody>
                    <a:bodyPr/>
                    <a:lstStyle/>
                    <a:p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Agendadas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94</a:t>
                      </a:r>
                      <a:endParaRPr lang="pt-BR" b="1" dirty="0"/>
                    </a:p>
                  </a:txBody>
                  <a:tcPr>
                    <a:solidFill>
                      <a:srgbClr val="CADCF2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Realizadas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86</a:t>
                      </a:r>
                      <a:endParaRPr lang="pt-BR" b="1" dirty="0"/>
                    </a:p>
                  </a:txBody>
                  <a:tcPr>
                    <a:solidFill>
                      <a:srgbClr val="CADCF2"/>
                    </a:solidFill>
                  </a:tcPr>
                </a:tc>
              </a:tr>
              <a:tr h="6282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Condição Clínica do Paciente</a:t>
                      </a:r>
                      <a:endParaRPr kumimoji="0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</a:t>
                      </a:r>
                      <a:endParaRPr lang="pt-BR" b="1" dirty="0"/>
                    </a:p>
                  </a:txBody>
                  <a:tcPr>
                    <a:solidFill>
                      <a:srgbClr val="CADCF2"/>
                    </a:solidFill>
                  </a:tcPr>
                </a:tc>
              </a:tr>
              <a:tr h="6282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Paciente não compareceu</a:t>
                      </a:r>
                      <a:endParaRPr kumimoji="0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</a:t>
                      </a:r>
                      <a:endParaRPr lang="pt-BR" b="1" dirty="0"/>
                    </a:p>
                  </a:txBody>
                  <a:tcPr/>
                </a:tc>
              </a:tr>
              <a:tr h="6282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Enviadas para SMS</a:t>
                      </a:r>
                      <a:endParaRPr kumimoji="0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86</a:t>
                      </a:r>
                      <a:endParaRPr lang="pt-BR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7664" y="476672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DEMONSTRATIVO DE CIRURGIAS ELETIVAS REALIZADAS</a:t>
            </a:r>
          </a:p>
        </p:txBody>
      </p: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3043238" y="6514739"/>
            <a:ext cx="3059112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Pontuação atingida: </a:t>
            </a:r>
            <a:r>
              <a:rPr lang="pt-BR" altLang="pt-B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pt-BR" alt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pontos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900384" y="2564904"/>
          <a:ext cx="7344819" cy="342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063"/>
                <a:gridCol w="1474689"/>
                <a:gridCol w="1474689"/>
                <a:gridCol w="1474689"/>
                <a:gridCol w="1474689"/>
              </a:tblGrid>
              <a:tr h="216024">
                <a:tc gridSpan="5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CONTRATUALIZAÇAO  2019 –  CIRURGIAS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 REALIZADAS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3968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Mês 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2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Cota 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2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Realizadas 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283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pt-BR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pt-BR" sz="1500" b="1" dirty="0" smtClean="0">
                          <a:solidFill>
                            <a:schemeClr val="bg1"/>
                          </a:solidFill>
                        </a:rPr>
                        <a:t>Débito/Crédito </a:t>
                      </a:r>
                      <a:endParaRPr lang="pt-BR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283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Saldo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283"/>
                    </a:solidFill>
                  </a:tcPr>
                </a:tc>
              </a:tr>
              <a:tr h="0">
                <a:tc rowSpan="2" gridSpan="3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Saldo 2018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28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2808"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rgbClr val="00628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+41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283"/>
                    </a:solidFill>
                  </a:tcPr>
                </a:tc>
              </a:tr>
              <a:tr h="159752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Jan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2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+12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8704">
                <a:tc>
                  <a:txBody>
                    <a:bodyPr/>
                    <a:lstStyle/>
                    <a:p>
                      <a:r>
                        <a:rPr lang="pt-BR" sz="1600" b="1" dirty="0" err="1" smtClean="0">
                          <a:solidFill>
                            <a:schemeClr val="bg1"/>
                          </a:solidFill>
                        </a:rPr>
                        <a:t>Fev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2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+21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8704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Mar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2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124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+48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122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8704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Abr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2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+06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8704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Mai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2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+07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135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8704">
                <a:tc>
                  <a:txBody>
                    <a:bodyPr/>
                    <a:lstStyle/>
                    <a:p>
                      <a:r>
                        <a:rPr lang="pt-BR" sz="1600" b="1" dirty="0" err="1" smtClean="0">
                          <a:solidFill>
                            <a:schemeClr val="bg1"/>
                          </a:solidFill>
                        </a:rPr>
                        <a:t>Jun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2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+11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146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7392">
                <a:tc>
                  <a:txBody>
                    <a:bodyPr/>
                    <a:lstStyle/>
                    <a:p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283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bg1"/>
                          </a:solidFill>
                        </a:rPr>
                        <a:t>+ 146</a:t>
                      </a:r>
                      <a:endParaRPr lang="pt-B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28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971600" y="2348880"/>
          <a:ext cx="6984770" cy="38485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7235"/>
                <a:gridCol w="326391"/>
                <a:gridCol w="326391"/>
                <a:gridCol w="386287"/>
                <a:gridCol w="360040"/>
                <a:gridCol w="360040"/>
                <a:gridCol w="360040"/>
                <a:gridCol w="1797505"/>
                <a:gridCol w="1370841"/>
              </a:tblGrid>
              <a:tr h="623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ESPECIALIDADE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006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Jan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006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Fev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006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</a:rPr>
                        <a:t>Mar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006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</a:rPr>
                        <a:t>Abr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006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</a:rPr>
                        <a:t>Mai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006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</a:rPr>
                        <a:t>Jun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0062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POR ESPECIALIDADE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006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006283"/>
                    </a:solidFill>
                  </a:tcPr>
                </a:tc>
              </a:tr>
              <a:tr h="277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u="none" strike="noStrike" dirty="0">
                          <a:effectLst/>
                        </a:rPr>
                        <a:t>Buco </a:t>
                      </a:r>
                      <a:r>
                        <a:rPr lang="pt-BR" sz="1300" b="1" u="none" strike="noStrike" dirty="0" err="1">
                          <a:effectLst/>
                        </a:rPr>
                        <a:t>Maxilo</a:t>
                      </a:r>
                      <a:r>
                        <a:rPr lang="pt-BR" sz="1300" b="1" u="none" strike="noStrike" dirty="0">
                          <a:effectLst/>
                        </a:rPr>
                        <a:t>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</a:tr>
              <a:tr h="277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u="none" strike="noStrike" dirty="0">
                          <a:effectLst/>
                        </a:rPr>
                        <a:t>Cabeça e Pescoço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</a:tr>
              <a:tr h="29071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u="none" strike="noStrike" dirty="0">
                          <a:effectLst/>
                        </a:rPr>
                        <a:t>Cirurgia Geral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15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13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21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6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35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44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134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24%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</a:tr>
              <a:tr h="277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u="none" strike="noStrike" dirty="0">
                          <a:effectLst/>
                        </a:rPr>
                        <a:t>Ginecologia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11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8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3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12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12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56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10%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</a:tr>
              <a:tr h="277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u="none" strike="noStrike" dirty="0">
                          <a:effectLst/>
                        </a:rPr>
                        <a:t>Ortopedia e Traumatologia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2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3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6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</a:tr>
              <a:tr h="277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u="none" strike="noStrike" dirty="0">
                          <a:effectLst/>
                        </a:rPr>
                        <a:t>Otorrinolaringologia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6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2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7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2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17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3%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</a:tr>
              <a:tr h="29120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u="none" strike="noStrike" dirty="0">
                          <a:effectLst/>
                        </a:rPr>
                        <a:t>Pediatria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7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2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3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12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2%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</a:tr>
              <a:tr h="277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u="none" strike="noStrike" dirty="0">
                          <a:effectLst/>
                        </a:rPr>
                        <a:t>Urologia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8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7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12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9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7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22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65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12%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</a:tr>
              <a:tr h="27749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u="none" strike="noStrike" dirty="0">
                          <a:effectLst/>
                        </a:rPr>
                        <a:t>Vascular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5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4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2%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/>
                </a:tc>
              </a:tr>
              <a:tr h="277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u="none" strike="noStrike" dirty="0">
                          <a:effectLst/>
                        </a:rPr>
                        <a:t>Pequenas Cirurgias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40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61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77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61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17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256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46%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CADCF2"/>
                    </a:solidFill>
                  </a:tcPr>
                </a:tc>
              </a:tr>
              <a:tr h="30511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DE CIRURGIAS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006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</a:rPr>
                        <a:t>87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006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</a:rPr>
                        <a:t>96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006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</a:rPr>
                        <a:t>124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006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</a:rPr>
                        <a:t>81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006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</a:rPr>
                        <a:t>82</a:t>
                      </a:r>
                    </a:p>
                  </a:txBody>
                  <a:tcPr marL="0" marR="0" marT="0" marB="0" anchor="b">
                    <a:solidFill>
                      <a:srgbClr val="006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</a:rPr>
                        <a:t>86</a:t>
                      </a:r>
                    </a:p>
                  </a:txBody>
                  <a:tcPr marL="0" marR="0" marT="0" marB="0" anchor="b">
                    <a:solidFill>
                      <a:srgbClr val="006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</a:rPr>
                        <a:t>556</a:t>
                      </a:r>
                    </a:p>
                  </a:txBody>
                  <a:tcPr marL="0" marR="0" marT="0" marB="0" anchor="b">
                    <a:solidFill>
                      <a:srgbClr val="006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</a:rPr>
                        <a:t>100%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0" marR="0" marT="0" marB="0" anchor="b">
                    <a:solidFill>
                      <a:srgbClr val="006283"/>
                    </a:solidFill>
                  </a:tcPr>
                </a:tc>
              </a:tr>
            </a:tbl>
          </a:graphicData>
        </a:graphic>
      </p:graphicFrame>
      <p:sp>
        <p:nvSpPr>
          <p:cNvPr id="3" name="CaixaDeTexto 1"/>
          <p:cNvSpPr txBox="1"/>
          <p:nvPr/>
        </p:nvSpPr>
        <p:spPr>
          <a:xfrm>
            <a:off x="1547664" y="476672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DEMONSTRATIVO DE CIRURGIAS ELETIVAS REALIZADAS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11560" y="3105835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POLÍTICAS PRIORITÁRIAS DO SISTEMA ÚNICO DE </a:t>
            </a:r>
            <a:r>
              <a:rPr lang="pt-BR" alt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SAÚDE.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35150" y="198121"/>
            <a:ext cx="678338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Meta: Retornar 100% aos pacientes que se manifestaram por meio da Ouvidoria</a:t>
            </a:r>
            <a:r>
              <a:rPr lang="pt-BR" altLang="pt-B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altLang="pt-B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814070" y="2264410"/>
          <a:ext cx="6924675" cy="3759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1940</Words>
  <Application>WPS Presentation</Application>
  <PresentationFormat>Apresentação na tela (4:3)</PresentationFormat>
  <Paragraphs>931</Paragraphs>
  <Slides>31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34" baseType="lpstr">
      <vt:lpstr>Tema do Office</vt:lpstr>
      <vt:lpstr>Worksheet</vt:lpstr>
      <vt:lpstr>Planilha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ATENÇÃO À SAÚDE MATERNO INFANTIL</vt:lpstr>
      <vt:lpstr>ATENÇÃO À SAÚDE MATERNO INFANTIL</vt:lpstr>
      <vt:lpstr>ATENÇÃO À SAÚDE MATERNO INFANTIL  N° de Casos de Transmissão Vertical de Sífilis e de Gestante HIV + Criança Exposta.</vt:lpstr>
      <vt:lpstr>Atenção à Saúde Materno Infantil  Meta: REALIZAR TESTE RAPIDO DE HIV EM PARTURIENTES QUE NÃO O REALIZARAM NO PRE NATAL</vt:lpstr>
      <vt:lpstr>Atenção à Saúde Materno Infantil Ampliar a realização de Partos Vaginais</vt:lpstr>
      <vt:lpstr>GESTÃO HOSPITALAR Acompanhamento dos serviços contratados e realizados.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Flavia Cristina Lima</dc:creator>
  <cp:lastModifiedBy>TI</cp:lastModifiedBy>
  <cp:revision>93</cp:revision>
  <cp:lastPrinted>2019-02-27T12:43:00Z</cp:lastPrinted>
  <dcterms:created xsi:type="dcterms:W3CDTF">2018-08-20T15:21:00Z</dcterms:created>
  <dcterms:modified xsi:type="dcterms:W3CDTF">2019-07-31T20:09:40Z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1046-11.2.0.8684</vt:lpwstr>
  </property>
</Properties>
</file>